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3" r:id="rId15"/>
    <p:sldId id="287" r:id="rId16"/>
    <p:sldId id="288" r:id="rId17"/>
    <p:sldId id="289" r:id="rId18"/>
    <p:sldId id="269" r:id="rId19"/>
    <p:sldId id="294" r:id="rId20"/>
    <p:sldId id="290" r:id="rId21"/>
    <p:sldId id="291" r:id="rId22"/>
    <p:sldId id="292" r:id="rId23"/>
    <p:sldId id="270" r:id="rId24"/>
    <p:sldId id="295" r:id="rId25"/>
    <p:sldId id="296" r:id="rId26"/>
    <p:sldId id="297" r:id="rId27"/>
    <p:sldId id="298" r:id="rId28"/>
    <p:sldId id="272" r:id="rId29"/>
    <p:sldId id="271" r:id="rId30"/>
    <p:sldId id="299" r:id="rId31"/>
    <p:sldId id="300" r:id="rId32"/>
    <p:sldId id="301" r:id="rId33"/>
    <p:sldId id="302" r:id="rId34"/>
    <p:sldId id="273" r:id="rId35"/>
    <p:sldId id="274" r:id="rId36"/>
    <p:sldId id="275" r:id="rId37"/>
    <p:sldId id="303" r:id="rId38"/>
    <p:sldId id="304" r:id="rId39"/>
    <p:sldId id="305" r:id="rId40"/>
    <p:sldId id="276" r:id="rId41"/>
    <p:sldId id="277" r:id="rId42"/>
    <p:sldId id="306" r:id="rId43"/>
    <p:sldId id="307" r:id="rId44"/>
    <p:sldId id="308" r:id="rId45"/>
    <p:sldId id="309" r:id="rId46"/>
    <p:sldId id="278" r:id="rId47"/>
    <p:sldId id="310" r:id="rId48"/>
    <p:sldId id="311" r:id="rId49"/>
    <p:sldId id="312" r:id="rId50"/>
    <p:sldId id="313" r:id="rId51"/>
    <p:sldId id="279" r:id="rId52"/>
    <p:sldId id="285" r:id="rId53"/>
    <p:sldId id="286" r:id="rId54"/>
    <p:sldId id="314" r:id="rId55"/>
    <p:sldId id="315" r:id="rId56"/>
    <p:sldId id="316" r:id="rId57"/>
    <p:sldId id="280" r:id="rId58"/>
    <p:sldId id="317" r:id="rId59"/>
    <p:sldId id="318" r:id="rId60"/>
    <p:sldId id="319" r:id="rId61"/>
    <p:sldId id="282" r:id="rId62"/>
    <p:sldId id="320" r:id="rId63"/>
    <p:sldId id="321" r:id="rId64"/>
    <p:sldId id="32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2E79C-175F-44DC-BC9A-23322DD3F10A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2FC5A-ACAC-40C9-B39D-860E8AFC3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80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377D-A8F4-3059-9993-2D8DD5B3F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1DE72-B586-26E3-FD4B-BA16F9036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93758-E3BD-9586-B0EB-FE9270E0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FC7D-F922-4FD1-995F-2A72337ADDDA}" type="datetime1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7319D-8DD4-7B84-B7A9-037C0B59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80E5-C2C4-3D6B-C4B7-FA6CBC51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67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A477-1D1C-FDD3-5AB8-5EF914F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444F8-1665-7A4B-230F-D89D9DF98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6E160-6D1E-F596-C86D-05C881BE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13DFC-F682-481D-B2A5-0D4A43E3C20B}" type="datetime1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8FD36-A407-4E08-8232-4474681BC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9C59-0E71-299E-31E9-E0B44F07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307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F4896-47AB-B372-C12C-ADF1275A2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45F87-D57B-39AF-E63D-7A9DBA56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FA10E-E72E-DD72-4DB0-852A8D2E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78F03-67A8-4FA6-9B2F-96ED40C784CC}" type="datetime1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A870F-5BB1-B457-C83A-25B0CB79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CB49D-03B5-7690-282C-4E5B6CA8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48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F35C-14AC-97B7-D95B-A643453A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0531-707A-F07F-A6C0-6B0E7F877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F67CF-07B9-B162-D265-653F3AF4B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DF35-6BAB-48FD-B89E-A6ECEDD7568A}" type="datetime1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F7723-9CB1-E8BD-2C2C-BAD58A02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0EC5-8B41-FF0F-361C-F9808D9D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77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75CD-33FD-1312-96B6-FED74A1A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473A8-18AB-AB3E-5916-1B73C79AB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66C22-C0F1-F394-9070-F962345E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FB6F-8A01-4FA1-85B3-756BDDA0BCD5}" type="datetime1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741E2-E962-E3A2-B067-F20D15C3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BAC6E-8522-5442-201E-07E260A9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37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7862-2DFB-450C-4542-40C88C69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FBF3E-A159-ACBF-680B-66C959C37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A126E-516E-0007-768B-37E15A071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AA76C-E35A-50A5-5FEA-22BAA92C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85EF-55F0-435B-832A-8F90D43CEB0A}" type="datetime1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B26AB-DB3C-CD2E-0125-AFBBCE9B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29F40-2911-D467-F354-04FBA99C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33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AC66-C450-1000-815D-F59740372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A7FB1-0EBA-FB57-42A0-3C905C7E0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1FE07-0ACB-CE60-4054-A34028000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3BF7B-2CCF-CEF8-CD32-822C6C961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BB462-147A-BC10-D15F-57E302D21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F89D5-52FC-2E22-64A5-2755A7A7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39E7-A20C-44FE-9988-8581EF2096B8}" type="datetime1">
              <a:rPr lang="en-IN" smtClean="0"/>
              <a:t>17-12-2023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D5CD2B-22C7-965C-3208-01382BFC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F8C2A-9F31-BB7B-917C-232525A6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4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B7E3-6638-86F9-5E91-88915232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1A2DF-469C-CF08-2046-8467589C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28C93-EF9F-46F8-8C19-983657FA68CC}" type="datetime1">
              <a:rPr lang="en-IN" smtClean="0"/>
              <a:t>17-12-2023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5E5D5-1CB1-80FE-BC22-D7C518FD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3C862-447A-7F75-19A1-3821B090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21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2E80C-37E3-01E9-BD10-3BF9520F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88FF-6309-4164-A821-8E55A572992D}" type="datetime1">
              <a:rPr lang="en-IN" smtClean="0"/>
              <a:t>17-12-2023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0EB6B-C09F-8F29-443A-C3AFB31C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701E2-45F0-639B-91C9-9D50A1EA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3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C1FF-5DE3-705F-40D5-5678376F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22CB7-62AC-615E-5867-DA95E9E4B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06807-804F-17BD-8D23-39BB7A374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73B26-46F2-B40F-00D9-A3AE7B0C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56D5-53B4-48E4-AE53-8DAB33B47CF7}" type="datetime1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EB21D-4CAB-EB36-34DD-F227E47B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9F432-7999-28F2-A4AF-6A515D14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10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DFF4-C506-2305-EBBE-21C2441C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322A8-BE5B-3320-A8B9-70F3F47FC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F6AE4-A0FF-02AE-A13C-3904C138F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ED3CA-9896-79DB-A198-6F1D9C6CC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D77B-2FEF-48AF-91A3-D1586A1C9FCB}" type="datetime1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27010-442E-B6BA-F4B1-8585B33B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8653E-1C42-AA61-3018-8DDA2049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33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B4E3D-CF07-82D8-ACF5-DE0D22D8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682F8-5EED-4E7C-DFB2-375FF78FE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99715-57C7-DADD-3DA5-49548D220B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52C8C-CE83-43E0-8969-A5B975D8EDB0}" type="datetime1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A7973-C555-8727-68E8-9D0BF9B49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92056-F685-0501-652E-4EF296FE3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2C922-00BD-488B-848D-49DE5635C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97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F0059-02FB-41EF-93A0-DCC4970D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B39A5-BF82-08B7-774E-E56137433DCA}"/>
              </a:ext>
            </a:extLst>
          </p:cNvPr>
          <p:cNvSpPr txBox="1"/>
          <p:nvPr/>
        </p:nvSpPr>
        <p:spPr>
          <a:xfrm>
            <a:off x="1396180" y="2300748"/>
            <a:ext cx="9219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for RTL generation for Digital IC design </a:t>
            </a:r>
          </a:p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FPGAs and ASICs</a:t>
            </a:r>
          </a:p>
        </p:txBody>
      </p:sp>
    </p:spTree>
    <p:extLst>
      <p:ext uri="{BB962C8B-B14F-4D97-AF65-F5344CB8AC3E}">
        <p14:creationId xmlns:p14="http://schemas.microsoft.com/office/powerpoint/2010/main" val="105780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9FE9E-39D6-74E4-3251-2232430E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37" y="703456"/>
            <a:ext cx="9027259" cy="53040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9985D-9EBF-4430-AB31-CE8A2E02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6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4B6B72-1887-CFC7-6392-5580CCE3362A}"/>
              </a:ext>
            </a:extLst>
          </p:cNvPr>
          <p:cNvSpPr txBox="1"/>
          <p:nvPr/>
        </p:nvSpPr>
        <p:spPr>
          <a:xfrm>
            <a:off x="1461979" y="2448233"/>
            <a:ext cx="9603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to Verilog HDL Conversion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E9D6C-D14E-4BEC-852B-1FCACF89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3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F55E4-1E1A-2E71-6969-E34118153254}"/>
              </a:ext>
            </a:extLst>
          </p:cNvPr>
          <p:cNvSpPr txBox="1"/>
          <p:nvPr/>
        </p:nvSpPr>
        <p:spPr>
          <a:xfrm>
            <a:off x="422787" y="474095"/>
            <a:ext cx="609600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designs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with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scalared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inputs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with vectored inputs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Half-adder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Full-adder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</a:t>
            </a:r>
          </a:p>
          <a:p>
            <a:pPr marL="342900" indent="-342900"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1EEE83-A7AC-49C5-9519-17B472ED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82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BB06054-74A1-ABB2-B13E-06E21B28106E}"/>
              </a:ext>
            </a:extLst>
          </p:cNvPr>
          <p:cNvSpPr txBox="1"/>
          <p:nvPr/>
        </p:nvSpPr>
        <p:spPr>
          <a:xfrm>
            <a:off x="196645" y="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with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scalared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C742A-26FC-1D3D-67A4-6684FE3C4654}"/>
              </a:ext>
            </a:extLst>
          </p:cNvPr>
          <p:cNvSpPr txBox="1"/>
          <p:nvPr/>
        </p:nvSpPr>
        <p:spPr>
          <a:xfrm>
            <a:off x="422788" y="523220"/>
            <a:ext cx="6096000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block, </a:t>
            </a:r>
            <a:r>
              <a:rPr lang="en-IN" dirty="0" err="1"/>
              <a:t>always_comb</a:t>
            </a:r>
            <a:r>
              <a:rPr lang="en-IN" dirty="0"/>
              <a:t>, Signal</a:t>
            </a:r>
          </a:p>
          <a:p>
            <a:endParaRPr lang="en-IN" dirty="0"/>
          </a:p>
          <a:p>
            <a:r>
              <a:rPr lang="en-IN" dirty="0"/>
              <a:t>@block</a:t>
            </a:r>
          </a:p>
          <a:p>
            <a:r>
              <a:rPr lang="en-IN" dirty="0"/>
              <a:t>def mux2x1_scalar(y, a, b, </a:t>
            </a:r>
            <a:r>
              <a:rPr lang="en-IN" dirty="0" err="1"/>
              <a:t>sel</a:t>
            </a:r>
            <a:r>
              <a:rPr lang="en-IN" dirty="0"/>
              <a:t>):</a:t>
            </a:r>
          </a:p>
          <a:p>
            <a:endParaRPr lang="en-IN" dirty="0"/>
          </a:p>
          <a:p>
            <a:r>
              <a:rPr lang="en-IN" dirty="0"/>
              <a:t>    """ </a:t>
            </a:r>
          </a:p>
          <a:p>
            <a:r>
              <a:rPr lang="en-IN" dirty="0"/>
              <a:t>    Multiplexer</a:t>
            </a:r>
          </a:p>
          <a:p>
            <a:endParaRPr lang="en-IN" dirty="0"/>
          </a:p>
          <a:p>
            <a:r>
              <a:rPr lang="en-IN" dirty="0"/>
              <a:t>    y -- scalar data output</a:t>
            </a:r>
          </a:p>
          <a:p>
            <a:r>
              <a:rPr lang="en-IN" dirty="0"/>
              <a:t>    a, b -- scalar data inputs</a:t>
            </a:r>
          </a:p>
          <a:p>
            <a:r>
              <a:rPr lang="en-IN" dirty="0"/>
              <a:t>    </a:t>
            </a:r>
            <a:r>
              <a:rPr lang="en-IN" dirty="0" err="1"/>
              <a:t>sel</a:t>
            </a:r>
            <a:r>
              <a:rPr lang="en-IN" dirty="0"/>
              <a:t> -- control input: select b if asserted, otherwise a</a:t>
            </a:r>
          </a:p>
          <a:p>
            <a:endParaRPr lang="en-IN" dirty="0"/>
          </a:p>
          <a:p>
            <a:r>
              <a:rPr lang="en-IN" dirty="0"/>
              <a:t>    """</a:t>
            </a:r>
          </a:p>
          <a:p>
            <a:endParaRPr lang="en-IN" dirty="0"/>
          </a:p>
          <a:p>
            <a:r>
              <a:rPr lang="en-IN" dirty="0"/>
              <a:t>    @always_comb</a:t>
            </a:r>
          </a:p>
          <a:p>
            <a:r>
              <a:rPr lang="en-IN" dirty="0"/>
              <a:t>    def comb():</a:t>
            </a:r>
          </a:p>
          <a:p>
            <a:r>
              <a:rPr lang="en-IN" dirty="0"/>
              <a:t>        if </a:t>
            </a:r>
            <a:r>
              <a:rPr lang="en-IN" dirty="0" err="1"/>
              <a:t>sel</a:t>
            </a:r>
            <a:r>
              <a:rPr lang="en-IN" dirty="0"/>
              <a:t> == 1:</a:t>
            </a:r>
          </a:p>
          <a:p>
            <a:r>
              <a:rPr lang="en-IN" dirty="0"/>
              <a:t>            </a:t>
            </a:r>
            <a:r>
              <a:rPr lang="en-IN" dirty="0" err="1"/>
              <a:t>y.next</a:t>
            </a:r>
            <a:r>
              <a:rPr lang="en-IN" dirty="0"/>
              <a:t> = b</a:t>
            </a:r>
          </a:p>
          <a:p>
            <a:r>
              <a:rPr lang="en-IN" dirty="0"/>
              <a:t>        else:</a:t>
            </a:r>
          </a:p>
          <a:p>
            <a:r>
              <a:rPr lang="en-IN" dirty="0"/>
              <a:t>            </a:t>
            </a:r>
            <a:r>
              <a:rPr lang="en-IN" dirty="0" err="1"/>
              <a:t>y.next</a:t>
            </a:r>
            <a:r>
              <a:rPr lang="en-IN" dirty="0"/>
              <a:t> = a</a:t>
            </a:r>
          </a:p>
          <a:p>
            <a:endParaRPr lang="en-IN" dirty="0"/>
          </a:p>
          <a:p>
            <a:r>
              <a:rPr lang="en-IN" dirty="0"/>
              <a:t>    return comb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F6DE2-4BD0-2438-88CF-498245D02273}"/>
              </a:ext>
            </a:extLst>
          </p:cNvPr>
          <p:cNvSpPr txBox="1"/>
          <p:nvPr/>
        </p:nvSpPr>
        <p:spPr>
          <a:xfrm>
            <a:off x="6744931" y="3176979"/>
            <a:ext cx="5311081" cy="175432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def convert():</a:t>
            </a:r>
          </a:p>
          <a:p>
            <a:r>
              <a:rPr lang="en-US" dirty="0"/>
              <a:t>    </a:t>
            </a:r>
            <a:r>
              <a:rPr lang="en-US" dirty="0" err="1"/>
              <a:t>y,a,b,sel</a:t>
            </a:r>
            <a:r>
              <a:rPr lang="en-US" dirty="0"/>
              <a:t> = [Signal(bool(0)) for </a:t>
            </a:r>
            <a:r>
              <a:rPr lang="en-US" dirty="0" err="1"/>
              <a:t>i</a:t>
            </a:r>
            <a:r>
              <a:rPr lang="en-US" dirty="0"/>
              <a:t> in range(4)]</a:t>
            </a:r>
          </a:p>
          <a:p>
            <a:r>
              <a:rPr lang="en-US" dirty="0"/>
              <a:t>    </a:t>
            </a:r>
            <a:r>
              <a:rPr lang="en-US" dirty="0" err="1"/>
              <a:t>convInst</a:t>
            </a:r>
            <a:r>
              <a:rPr lang="en-US" dirty="0"/>
              <a:t> = mux2x1_scalar(y, a, b, </a:t>
            </a:r>
            <a:r>
              <a:rPr lang="en-US" dirty="0" err="1"/>
              <a:t>sel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convInst.convert</a:t>
            </a:r>
            <a:r>
              <a:rPr lang="en-US" dirty="0"/>
              <a:t>(</a:t>
            </a:r>
            <a:r>
              <a:rPr lang="en-US" dirty="0" err="1"/>
              <a:t>hdl</a:t>
            </a:r>
            <a:r>
              <a:rPr lang="en-US" dirty="0"/>
              <a:t>='Verilog')</a:t>
            </a:r>
          </a:p>
          <a:p>
            <a:endParaRPr lang="en-US" dirty="0"/>
          </a:p>
          <a:p>
            <a:r>
              <a:rPr lang="en-US" dirty="0"/>
              <a:t>convert()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700874-3F80-46C4-9F9A-032B275A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04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E415F-7BCD-DA19-14A8-A628044C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5F969-5DC7-97CC-8E1A-16C4410DC6D7}"/>
              </a:ext>
            </a:extLst>
          </p:cNvPr>
          <p:cNvSpPr txBox="1"/>
          <p:nvPr/>
        </p:nvSpPr>
        <p:spPr>
          <a:xfrm>
            <a:off x="196644" y="0"/>
            <a:ext cx="7334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with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scalared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inputs	-Cont’d.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AFE4E-564C-824D-8728-89B95A0149D6}"/>
              </a:ext>
            </a:extLst>
          </p:cNvPr>
          <p:cNvSpPr txBox="1"/>
          <p:nvPr/>
        </p:nvSpPr>
        <p:spPr>
          <a:xfrm>
            <a:off x="533401" y="821267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File: mux2x1Scalared.v</a:t>
            </a:r>
          </a:p>
          <a:p>
            <a:r>
              <a:rPr lang="en-IN" dirty="0"/>
              <a:t>// Generated by </a:t>
            </a:r>
            <a:r>
              <a:rPr lang="en-IN" dirty="0" err="1"/>
              <a:t>MyHDL</a:t>
            </a:r>
            <a:r>
              <a:rPr lang="en-IN" dirty="0"/>
              <a:t> 0.11</a:t>
            </a:r>
          </a:p>
          <a:p>
            <a:r>
              <a:rPr lang="en-IN" dirty="0"/>
              <a:t>// Date: Fri Dec 15 14:51:12 2023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`timescale 1ns/10ps</a:t>
            </a:r>
          </a:p>
          <a:p>
            <a:endParaRPr lang="en-IN" dirty="0"/>
          </a:p>
          <a:p>
            <a:r>
              <a:rPr lang="en-IN" dirty="0"/>
              <a:t>module mux2x1Scalared ( y, </a:t>
            </a:r>
            <a:r>
              <a:rPr lang="en-IN" dirty="0" err="1"/>
              <a:t>a,b,sel</a:t>
            </a:r>
            <a:r>
              <a:rPr lang="en-IN" dirty="0"/>
              <a:t>);</a:t>
            </a:r>
          </a:p>
          <a:p>
            <a:r>
              <a:rPr lang="en-IN" dirty="0"/>
              <a:t>// Multiplexer</a:t>
            </a:r>
          </a:p>
          <a:p>
            <a:r>
              <a:rPr lang="en-IN" dirty="0"/>
              <a:t>// </a:t>
            </a:r>
          </a:p>
          <a:p>
            <a:r>
              <a:rPr lang="en-IN" dirty="0"/>
              <a:t>// y -- scalar data output</a:t>
            </a:r>
          </a:p>
          <a:p>
            <a:r>
              <a:rPr lang="en-IN" dirty="0"/>
              <a:t>// a, b -- scalar data inputs</a:t>
            </a:r>
          </a:p>
          <a:p>
            <a:r>
              <a:rPr lang="en-IN" dirty="0"/>
              <a:t>// </a:t>
            </a:r>
            <a:r>
              <a:rPr lang="en-IN" dirty="0" err="1"/>
              <a:t>sel</a:t>
            </a:r>
            <a:r>
              <a:rPr lang="en-IN" dirty="0"/>
              <a:t> -- control input: select b if asserted, otherwise a</a:t>
            </a:r>
          </a:p>
          <a:p>
            <a:endParaRPr lang="en-IN" dirty="0"/>
          </a:p>
          <a:p>
            <a:r>
              <a:rPr lang="en-IN" dirty="0"/>
              <a:t>output y;</a:t>
            </a:r>
          </a:p>
          <a:p>
            <a:r>
              <a:rPr lang="en-IN" dirty="0"/>
              <a:t>reg y;</a:t>
            </a:r>
          </a:p>
          <a:p>
            <a:r>
              <a:rPr lang="en-IN" dirty="0"/>
              <a:t>input a;</a:t>
            </a:r>
          </a:p>
          <a:p>
            <a:r>
              <a:rPr lang="en-IN" dirty="0"/>
              <a:t>input b;</a:t>
            </a:r>
          </a:p>
          <a:p>
            <a:r>
              <a:rPr lang="en-IN" dirty="0"/>
              <a:t>input </a:t>
            </a:r>
            <a:r>
              <a:rPr lang="en-IN" dirty="0" err="1"/>
              <a:t>sel</a:t>
            </a:r>
            <a:r>
              <a:rPr lang="en-IN" dirty="0"/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F5E8B-9026-2685-CBAA-8A29375A0EAF}"/>
              </a:ext>
            </a:extLst>
          </p:cNvPr>
          <p:cNvSpPr txBox="1"/>
          <p:nvPr/>
        </p:nvSpPr>
        <p:spPr>
          <a:xfrm>
            <a:off x="6017342" y="821267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always @(sel, b, a) begin: MUX2X1SCALARED_COMB</a:t>
            </a:r>
          </a:p>
          <a:p>
            <a:r>
              <a:rPr lang="en-US" dirty="0"/>
              <a:t>    if ((</a:t>
            </a:r>
            <a:r>
              <a:rPr lang="en-US" dirty="0" err="1"/>
              <a:t>sel</a:t>
            </a:r>
            <a:r>
              <a:rPr lang="en-US" dirty="0"/>
              <a:t> == 1)) begin</a:t>
            </a:r>
          </a:p>
          <a:p>
            <a:r>
              <a:rPr lang="en-US" dirty="0"/>
              <a:t>        y = b;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  else begin</a:t>
            </a:r>
          </a:p>
          <a:p>
            <a:r>
              <a:rPr lang="en-US" dirty="0"/>
              <a:t>        y = a;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endmodule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69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88BA3-B7B8-137D-8D88-B8007ACB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9B1E5-C0DD-F7FF-A48E-BCC0C6FC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430"/>
            <a:ext cx="12192000" cy="577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2D9446-E9BA-04A5-E854-23F223E0CBA3}"/>
              </a:ext>
            </a:extLst>
          </p:cNvPr>
          <p:cNvSpPr txBox="1"/>
          <p:nvPr/>
        </p:nvSpPr>
        <p:spPr>
          <a:xfrm>
            <a:off x="196644" y="0"/>
            <a:ext cx="7334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with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scalared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inputs	-Cont’d.</a:t>
            </a:r>
          </a:p>
        </p:txBody>
      </p:sp>
    </p:spTree>
    <p:extLst>
      <p:ext uri="{BB962C8B-B14F-4D97-AF65-F5344CB8AC3E}">
        <p14:creationId xmlns:p14="http://schemas.microsoft.com/office/powerpoint/2010/main" val="2091509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CDC2E-373C-7B95-07C7-7A3F729A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F8025-5D40-FA8E-0FC6-8A06F3AE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CD7E0-138B-E72F-18A2-5A1C4C141E40}"/>
              </a:ext>
            </a:extLst>
          </p:cNvPr>
          <p:cNvSpPr txBox="1"/>
          <p:nvPr/>
        </p:nvSpPr>
        <p:spPr>
          <a:xfrm>
            <a:off x="196644" y="0"/>
            <a:ext cx="7334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with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scalared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inputs	-Cont’d.</a:t>
            </a:r>
          </a:p>
        </p:txBody>
      </p:sp>
    </p:spTree>
    <p:extLst>
      <p:ext uri="{BB962C8B-B14F-4D97-AF65-F5344CB8AC3E}">
        <p14:creationId xmlns:p14="http://schemas.microsoft.com/office/powerpoint/2010/main" val="204011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196149-54AE-00C6-FE4E-FC3027CA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44CB3-AAA7-5DDA-52B8-47D3DAF9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609" y="879272"/>
            <a:ext cx="4770533" cy="1798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CECDF-8AAA-8275-E679-EAC05131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723" y="3385670"/>
            <a:ext cx="6134632" cy="2530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8D69C-A999-6FFD-0F1D-8237838918E9}"/>
              </a:ext>
            </a:extLst>
          </p:cNvPr>
          <p:cNvSpPr txBox="1"/>
          <p:nvPr/>
        </p:nvSpPr>
        <p:spPr>
          <a:xfrm>
            <a:off x="4454014" y="284704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utilization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36853-4821-AE86-9FFE-4972DA24677C}"/>
              </a:ext>
            </a:extLst>
          </p:cNvPr>
          <p:cNvSpPr txBox="1"/>
          <p:nvPr/>
        </p:nvSpPr>
        <p:spPr>
          <a:xfrm>
            <a:off x="4748660" y="6254319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64DF7-15D5-10A1-A670-FBF158C6DCF1}"/>
              </a:ext>
            </a:extLst>
          </p:cNvPr>
          <p:cNvSpPr txBox="1"/>
          <p:nvPr/>
        </p:nvSpPr>
        <p:spPr>
          <a:xfrm>
            <a:off x="196644" y="0"/>
            <a:ext cx="7334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with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scalared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inputs	-Cont’d.</a:t>
            </a:r>
          </a:p>
        </p:txBody>
      </p:sp>
    </p:spTree>
    <p:extLst>
      <p:ext uri="{BB962C8B-B14F-4D97-AF65-F5344CB8AC3E}">
        <p14:creationId xmlns:p14="http://schemas.microsoft.com/office/powerpoint/2010/main" val="1978144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BF8461-84A4-3644-E41F-A45E49CE1B55}"/>
              </a:ext>
            </a:extLst>
          </p:cNvPr>
          <p:cNvSpPr txBox="1"/>
          <p:nvPr/>
        </p:nvSpPr>
        <p:spPr>
          <a:xfrm>
            <a:off x="393290" y="3167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Multiplexer with vectored inputs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A947-13C2-ADED-343C-229CCB20533E}"/>
              </a:ext>
            </a:extLst>
          </p:cNvPr>
          <p:cNvSpPr txBox="1"/>
          <p:nvPr/>
        </p:nvSpPr>
        <p:spPr>
          <a:xfrm>
            <a:off x="658762" y="870034"/>
            <a:ext cx="6096000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*</a:t>
            </a:r>
          </a:p>
          <a:p>
            <a:endParaRPr lang="en-IN" dirty="0"/>
          </a:p>
          <a:p>
            <a:r>
              <a:rPr lang="en-IN" dirty="0"/>
              <a:t>@block</a:t>
            </a:r>
          </a:p>
          <a:p>
            <a:r>
              <a:rPr lang="en-IN" dirty="0"/>
              <a:t>def mux2x1_vectored(y, a, b, </a:t>
            </a:r>
            <a:r>
              <a:rPr lang="en-IN" dirty="0" err="1"/>
              <a:t>sel</a:t>
            </a:r>
            <a:r>
              <a:rPr lang="en-IN" dirty="0"/>
              <a:t>):</a:t>
            </a:r>
          </a:p>
          <a:p>
            <a:endParaRPr lang="en-IN" dirty="0"/>
          </a:p>
          <a:p>
            <a:r>
              <a:rPr lang="en-IN" dirty="0"/>
              <a:t>    """ </a:t>
            </a:r>
          </a:p>
          <a:p>
            <a:r>
              <a:rPr lang="en-IN" dirty="0"/>
              <a:t>    Multiplexer 2x1</a:t>
            </a:r>
          </a:p>
          <a:p>
            <a:r>
              <a:rPr lang="en-IN" dirty="0"/>
              <a:t>    y -- mux output</a:t>
            </a:r>
          </a:p>
          <a:p>
            <a:r>
              <a:rPr lang="en-IN" dirty="0"/>
              <a:t>    a, b -- data inputs</a:t>
            </a:r>
          </a:p>
          <a:p>
            <a:r>
              <a:rPr lang="en-IN" dirty="0"/>
              <a:t>    </a:t>
            </a:r>
            <a:r>
              <a:rPr lang="en-IN" dirty="0" err="1"/>
              <a:t>sel</a:t>
            </a:r>
            <a:r>
              <a:rPr lang="en-IN" dirty="0"/>
              <a:t> -- control input: select b if asserted, otherwise a</a:t>
            </a:r>
          </a:p>
          <a:p>
            <a:endParaRPr lang="en-IN" dirty="0"/>
          </a:p>
          <a:p>
            <a:r>
              <a:rPr lang="en-IN" dirty="0"/>
              <a:t>    """</a:t>
            </a:r>
          </a:p>
          <a:p>
            <a:endParaRPr lang="en-IN" dirty="0"/>
          </a:p>
          <a:p>
            <a:r>
              <a:rPr lang="en-IN" dirty="0"/>
              <a:t>    @always_comb</a:t>
            </a:r>
          </a:p>
          <a:p>
            <a:r>
              <a:rPr lang="en-IN" dirty="0"/>
              <a:t>    def comb():</a:t>
            </a:r>
          </a:p>
          <a:p>
            <a:r>
              <a:rPr lang="en-IN" dirty="0"/>
              <a:t>        if </a:t>
            </a:r>
            <a:r>
              <a:rPr lang="en-IN" dirty="0" err="1"/>
              <a:t>sel</a:t>
            </a:r>
            <a:r>
              <a:rPr lang="en-IN" dirty="0"/>
              <a:t> == 1:</a:t>
            </a:r>
          </a:p>
          <a:p>
            <a:r>
              <a:rPr lang="en-IN" dirty="0"/>
              <a:t>            </a:t>
            </a:r>
            <a:r>
              <a:rPr lang="en-IN" dirty="0" err="1"/>
              <a:t>y.next</a:t>
            </a:r>
            <a:r>
              <a:rPr lang="en-IN" dirty="0"/>
              <a:t> = b</a:t>
            </a:r>
          </a:p>
          <a:p>
            <a:r>
              <a:rPr lang="en-IN" dirty="0"/>
              <a:t>        else:</a:t>
            </a:r>
          </a:p>
          <a:p>
            <a:r>
              <a:rPr lang="en-IN" dirty="0"/>
              <a:t>            </a:t>
            </a:r>
            <a:r>
              <a:rPr lang="en-IN" dirty="0" err="1"/>
              <a:t>y.next</a:t>
            </a:r>
            <a:r>
              <a:rPr lang="en-IN" dirty="0"/>
              <a:t> = a</a:t>
            </a:r>
          </a:p>
          <a:p>
            <a:endParaRPr lang="en-IN" dirty="0"/>
          </a:p>
          <a:p>
            <a:r>
              <a:rPr lang="en-IN" dirty="0"/>
              <a:t>    return comb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26C81-2FCE-F6BC-ADD2-496C00CFB92F}"/>
              </a:ext>
            </a:extLst>
          </p:cNvPr>
          <p:cNvSpPr txBox="1"/>
          <p:nvPr/>
        </p:nvSpPr>
        <p:spPr>
          <a:xfrm>
            <a:off x="6871236" y="2887682"/>
            <a:ext cx="5170709" cy="203132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def convert():</a:t>
            </a:r>
          </a:p>
          <a:p>
            <a:r>
              <a:rPr lang="en-IN" dirty="0"/>
              <a:t>    </a:t>
            </a:r>
            <a:r>
              <a:rPr lang="en-IN" dirty="0" err="1"/>
              <a:t>sel</a:t>
            </a:r>
            <a:r>
              <a:rPr lang="en-IN" dirty="0"/>
              <a:t> = Signal(bool(0))</a:t>
            </a:r>
          </a:p>
          <a:p>
            <a:r>
              <a:rPr lang="en-IN" dirty="0"/>
              <a:t>    </a:t>
            </a:r>
            <a:r>
              <a:rPr lang="en-IN" dirty="0" err="1"/>
              <a:t>a,b,y</a:t>
            </a:r>
            <a:r>
              <a:rPr lang="en-IN" dirty="0"/>
              <a:t>= [Signal(</a:t>
            </a:r>
            <a:r>
              <a:rPr lang="en-IN" dirty="0" err="1"/>
              <a:t>intbv</a:t>
            </a:r>
            <a:r>
              <a:rPr lang="en-IN" dirty="0"/>
              <a:t>(0)[8:]) for </a:t>
            </a:r>
            <a:r>
              <a:rPr lang="en-IN" dirty="0" err="1"/>
              <a:t>i</a:t>
            </a:r>
            <a:r>
              <a:rPr lang="en-IN" dirty="0"/>
              <a:t> in range(3)]</a:t>
            </a:r>
          </a:p>
          <a:p>
            <a:r>
              <a:rPr lang="en-IN" dirty="0"/>
              <a:t>    </a:t>
            </a:r>
            <a:r>
              <a:rPr lang="en-IN" dirty="0" err="1"/>
              <a:t>convInst</a:t>
            </a:r>
            <a:r>
              <a:rPr lang="en-IN" dirty="0"/>
              <a:t> = mux2x1_vectored(y, a, b, </a:t>
            </a:r>
            <a:r>
              <a:rPr lang="en-IN" dirty="0" err="1"/>
              <a:t>sel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convInst.convert</a:t>
            </a:r>
            <a:r>
              <a:rPr lang="en-IN" dirty="0"/>
              <a:t>(</a:t>
            </a:r>
            <a:r>
              <a:rPr lang="en-IN" dirty="0" err="1"/>
              <a:t>hdl</a:t>
            </a:r>
            <a:r>
              <a:rPr lang="en-IN" dirty="0"/>
              <a:t>='Verilog')</a:t>
            </a:r>
          </a:p>
          <a:p>
            <a:endParaRPr lang="en-IN" dirty="0"/>
          </a:p>
          <a:p>
            <a:r>
              <a:rPr lang="en-IN" dirty="0"/>
              <a:t>convert()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3FD86-AFDD-4C11-BC2D-D704C10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117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8E19B-731B-1727-7803-BBF62308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19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68C8D-B01B-F565-7577-E567128AEBD7}"/>
              </a:ext>
            </a:extLst>
          </p:cNvPr>
          <p:cNvSpPr txBox="1"/>
          <p:nvPr/>
        </p:nvSpPr>
        <p:spPr>
          <a:xfrm>
            <a:off x="199105" y="812165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File: mux2x1Vectored.v</a:t>
            </a:r>
          </a:p>
          <a:p>
            <a:r>
              <a:rPr lang="en-IN" dirty="0"/>
              <a:t>// Generated by </a:t>
            </a:r>
            <a:r>
              <a:rPr lang="en-IN" dirty="0" err="1"/>
              <a:t>MyHDL</a:t>
            </a:r>
            <a:r>
              <a:rPr lang="en-IN" dirty="0"/>
              <a:t> 0.11</a:t>
            </a:r>
          </a:p>
          <a:p>
            <a:r>
              <a:rPr lang="en-IN" dirty="0"/>
              <a:t>// Date: Fri Dec 15 14:52:13 2023</a:t>
            </a:r>
          </a:p>
          <a:p>
            <a:endParaRPr lang="en-IN" dirty="0"/>
          </a:p>
          <a:p>
            <a:r>
              <a:rPr lang="en-IN" dirty="0"/>
              <a:t>`timescale 1ns/10ps</a:t>
            </a:r>
          </a:p>
          <a:p>
            <a:r>
              <a:rPr lang="en-IN" dirty="0"/>
              <a:t>module mux2x1Vectored (</a:t>
            </a:r>
          </a:p>
          <a:p>
            <a:r>
              <a:rPr lang="en-IN" dirty="0"/>
              <a:t>    y,</a:t>
            </a:r>
          </a:p>
          <a:p>
            <a:r>
              <a:rPr lang="en-IN" dirty="0"/>
              <a:t>    a,</a:t>
            </a:r>
          </a:p>
          <a:p>
            <a:r>
              <a:rPr lang="en-IN" dirty="0"/>
              <a:t>    b,</a:t>
            </a:r>
          </a:p>
          <a:p>
            <a:r>
              <a:rPr lang="en-IN" dirty="0"/>
              <a:t>    </a:t>
            </a:r>
            <a:r>
              <a:rPr lang="en-IN" dirty="0" err="1"/>
              <a:t>sel</a:t>
            </a:r>
            <a:endParaRPr lang="en-IN" dirty="0"/>
          </a:p>
          <a:p>
            <a:r>
              <a:rPr lang="en-IN" dirty="0"/>
              <a:t>);</a:t>
            </a:r>
          </a:p>
          <a:p>
            <a:r>
              <a:rPr lang="en-IN" dirty="0"/>
              <a:t>// Multiplexer 2x1</a:t>
            </a:r>
          </a:p>
          <a:p>
            <a:r>
              <a:rPr lang="en-IN" dirty="0"/>
              <a:t>// y -- mux output</a:t>
            </a:r>
          </a:p>
          <a:p>
            <a:r>
              <a:rPr lang="en-IN" dirty="0"/>
              <a:t>// a, b -- data inputs</a:t>
            </a:r>
          </a:p>
          <a:p>
            <a:r>
              <a:rPr lang="en-IN" dirty="0"/>
              <a:t>// </a:t>
            </a:r>
            <a:r>
              <a:rPr lang="en-IN" dirty="0" err="1"/>
              <a:t>sel</a:t>
            </a:r>
            <a:r>
              <a:rPr lang="en-IN" dirty="0"/>
              <a:t> -- control input: select b if asserted, otherwise a</a:t>
            </a:r>
          </a:p>
          <a:p>
            <a:endParaRPr lang="en-IN" dirty="0"/>
          </a:p>
          <a:p>
            <a:r>
              <a:rPr lang="en-IN" dirty="0"/>
              <a:t>output [7:0] y;</a:t>
            </a:r>
          </a:p>
          <a:p>
            <a:r>
              <a:rPr lang="en-IN" dirty="0"/>
              <a:t>reg [7:0] y;</a:t>
            </a:r>
          </a:p>
          <a:p>
            <a:r>
              <a:rPr lang="en-IN" dirty="0"/>
              <a:t>input [7:0] a;</a:t>
            </a:r>
          </a:p>
          <a:p>
            <a:r>
              <a:rPr lang="en-IN" dirty="0"/>
              <a:t>input [7:0] b;</a:t>
            </a:r>
          </a:p>
          <a:p>
            <a:r>
              <a:rPr lang="en-IN" dirty="0"/>
              <a:t>input </a:t>
            </a:r>
            <a:r>
              <a:rPr lang="en-IN" dirty="0" err="1"/>
              <a:t>sel</a:t>
            </a:r>
            <a:r>
              <a:rPr lang="en-IN" dirty="0"/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A5575-F730-7D42-209C-1F2486690524}"/>
              </a:ext>
            </a:extLst>
          </p:cNvPr>
          <p:cNvSpPr txBox="1"/>
          <p:nvPr/>
        </p:nvSpPr>
        <p:spPr>
          <a:xfrm>
            <a:off x="6558116" y="1720840"/>
            <a:ext cx="54569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always @(a, </a:t>
            </a:r>
            <a:r>
              <a:rPr lang="en-US" dirty="0" err="1"/>
              <a:t>sel</a:t>
            </a:r>
            <a:r>
              <a:rPr lang="en-US" dirty="0"/>
              <a:t>, b) begin: MUX2X1VECTORED_COMB</a:t>
            </a:r>
          </a:p>
          <a:p>
            <a:r>
              <a:rPr lang="en-US" dirty="0"/>
              <a:t>    if ((</a:t>
            </a:r>
            <a:r>
              <a:rPr lang="en-US" dirty="0" err="1"/>
              <a:t>sel</a:t>
            </a:r>
            <a:r>
              <a:rPr lang="en-US" dirty="0"/>
              <a:t> == 1)) begin</a:t>
            </a:r>
          </a:p>
          <a:p>
            <a:r>
              <a:rPr lang="en-US" dirty="0"/>
              <a:t>        y = b;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  else begin</a:t>
            </a:r>
          </a:p>
          <a:p>
            <a:r>
              <a:rPr lang="en-US" dirty="0"/>
              <a:t>        y = a;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endmodule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55C35-37E6-6A73-C8CB-A4253CAD88AF}"/>
              </a:ext>
            </a:extLst>
          </p:cNvPr>
          <p:cNvSpPr txBox="1"/>
          <p:nvPr/>
        </p:nvSpPr>
        <p:spPr>
          <a:xfrm>
            <a:off x="-1" y="0"/>
            <a:ext cx="8062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Multiplexer with vectored inputs		-Cont’d.         </a:t>
            </a:r>
          </a:p>
        </p:txBody>
      </p:sp>
    </p:spTree>
    <p:extLst>
      <p:ext uri="{BB962C8B-B14F-4D97-AF65-F5344CB8AC3E}">
        <p14:creationId xmlns:p14="http://schemas.microsoft.com/office/powerpoint/2010/main" val="83610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268B0-70A1-7C15-6240-32FCE97F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80" y="535387"/>
            <a:ext cx="8192507" cy="51972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23A37-5ADB-43CF-A845-FB608082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053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9F683-76D1-4E66-C49B-E6F4BF44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C6411-D326-F41C-B2FA-A6BC474A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228"/>
            <a:ext cx="12192000" cy="5975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78EF73-980E-E746-B525-FC0B46DF77B6}"/>
              </a:ext>
            </a:extLst>
          </p:cNvPr>
          <p:cNvSpPr txBox="1"/>
          <p:nvPr/>
        </p:nvSpPr>
        <p:spPr>
          <a:xfrm>
            <a:off x="-1" y="0"/>
            <a:ext cx="8062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Multiplexer with vectored inputs		-Cont’d.         </a:t>
            </a:r>
          </a:p>
        </p:txBody>
      </p:sp>
    </p:spTree>
    <p:extLst>
      <p:ext uri="{BB962C8B-B14F-4D97-AF65-F5344CB8AC3E}">
        <p14:creationId xmlns:p14="http://schemas.microsoft.com/office/powerpoint/2010/main" val="48245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BCB77C-F090-5531-CE24-EB8BD48B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5B55F-53A3-A6B3-1FF1-8E11CE99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419"/>
            <a:ext cx="12192000" cy="587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B722DF-FF57-5C4B-76D8-A56D175187B7}"/>
              </a:ext>
            </a:extLst>
          </p:cNvPr>
          <p:cNvSpPr txBox="1"/>
          <p:nvPr/>
        </p:nvSpPr>
        <p:spPr>
          <a:xfrm>
            <a:off x="-1" y="0"/>
            <a:ext cx="8062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Multiplexer with vectored inputs		-Cont’d.         </a:t>
            </a:r>
          </a:p>
        </p:txBody>
      </p:sp>
    </p:spTree>
    <p:extLst>
      <p:ext uri="{BB962C8B-B14F-4D97-AF65-F5344CB8AC3E}">
        <p14:creationId xmlns:p14="http://schemas.microsoft.com/office/powerpoint/2010/main" val="2797849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F50F0-7CBD-7216-0E3B-47753DD8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8C7DB-2646-58F9-1838-E80920B5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73" y="993217"/>
            <a:ext cx="4801016" cy="1851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B0A5E-34DD-85A9-53D8-544103965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99" y="746472"/>
            <a:ext cx="6119390" cy="3566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3E4FE-5AD3-D7AE-0175-E3EDF5718DCC}"/>
              </a:ext>
            </a:extLst>
          </p:cNvPr>
          <p:cNvSpPr txBox="1"/>
          <p:nvPr/>
        </p:nvSpPr>
        <p:spPr>
          <a:xfrm>
            <a:off x="1676460" y="3059668"/>
            <a:ext cx="276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Device Utilization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6D1A5-288E-1BB2-B878-08DCDA34C076}"/>
              </a:ext>
            </a:extLst>
          </p:cNvPr>
          <p:cNvSpPr txBox="1"/>
          <p:nvPr/>
        </p:nvSpPr>
        <p:spPr>
          <a:xfrm>
            <a:off x="6469626" y="4837471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Power report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BDC93-E5B0-5549-ED37-3236D5711C84}"/>
              </a:ext>
            </a:extLst>
          </p:cNvPr>
          <p:cNvSpPr txBox="1"/>
          <p:nvPr/>
        </p:nvSpPr>
        <p:spPr>
          <a:xfrm>
            <a:off x="-1" y="0"/>
            <a:ext cx="8062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Multiplexer with vectored inputs		-Cont’d.         </a:t>
            </a:r>
          </a:p>
        </p:txBody>
      </p:sp>
    </p:spTree>
    <p:extLst>
      <p:ext uri="{BB962C8B-B14F-4D97-AF65-F5344CB8AC3E}">
        <p14:creationId xmlns:p14="http://schemas.microsoft.com/office/powerpoint/2010/main" val="686096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A313CE-F612-4F20-B23C-3DAC0EAC8847}"/>
              </a:ext>
            </a:extLst>
          </p:cNvPr>
          <p:cNvSpPr/>
          <p:nvPr/>
        </p:nvSpPr>
        <p:spPr>
          <a:xfrm>
            <a:off x="937846" y="755699"/>
            <a:ext cx="6096000" cy="59093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*</a:t>
            </a:r>
          </a:p>
          <a:p>
            <a:endParaRPr lang="en-IN" dirty="0"/>
          </a:p>
          <a:p>
            <a:r>
              <a:rPr lang="en-IN" dirty="0"/>
              <a:t>@block</a:t>
            </a:r>
          </a:p>
          <a:p>
            <a:r>
              <a:rPr lang="en-IN" dirty="0"/>
              <a:t>def ha(</a:t>
            </a:r>
            <a:r>
              <a:rPr lang="en-IN" dirty="0" err="1"/>
              <a:t>a,b,sum,co</a:t>
            </a:r>
            <a:r>
              <a:rPr lang="en-IN" dirty="0"/>
              <a:t>):</a:t>
            </a:r>
          </a:p>
          <a:p>
            <a:endParaRPr lang="en-IN" dirty="0"/>
          </a:p>
          <a:p>
            <a:r>
              <a:rPr lang="en-IN" dirty="0"/>
              <a:t>    """</a:t>
            </a:r>
          </a:p>
          <a:p>
            <a:r>
              <a:rPr lang="en-IN" dirty="0"/>
              <a:t>    Half Adder</a:t>
            </a:r>
          </a:p>
          <a:p>
            <a:r>
              <a:rPr lang="en-IN" dirty="0"/>
              <a:t>    </a:t>
            </a:r>
            <a:r>
              <a:rPr lang="en-IN" dirty="0" err="1"/>
              <a:t>sum,co</a:t>
            </a:r>
            <a:r>
              <a:rPr lang="en-IN" dirty="0"/>
              <a:t> - outputs</a:t>
            </a:r>
          </a:p>
          <a:p>
            <a:r>
              <a:rPr lang="en-IN" dirty="0"/>
              <a:t>    </a:t>
            </a:r>
            <a:r>
              <a:rPr lang="en-IN" dirty="0" err="1"/>
              <a:t>a,b</a:t>
            </a:r>
            <a:r>
              <a:rPr lang="en-IN" dirty="0"/>
              <a:t> - inputs</a:t>
            </a:r>
          </a:p>
          <a:p>
            <a:endParaRPr lang="en-IN" dirty="0"/>
          </a:p>
          <a:p>
            <a:r>
              <a:rPr lang="en-IN" dirty="0"/>
              <a:t>    """</a:t>
            </a:r>
          </a:p>
          <a:p>
            <a:r>
              <a:rPr lang="en-IN" dirty="0"/>
              <a:t>    @</a:t>
            </a:r>
            <a:r>
              <a:rPr lang="en-IN" dirty="0" err="1"/>
              <a:t>always_comb</a:t>
            </a:r>
            <a:endParaRPr lang="en-IN" dirty="0"/>
          </a:p>
          <a:p>
            <a:r>
              <a:rPr lang="en-IN" dirty="0"/>
              <a:t>    def comb():</a:t>
            </a:r>
          </a:p>
          <a:p>
            <a:r>
              <a:rPr lang="en-IN" dirty="0"/>
              <a:t>      if a == 1 and b == 1:</a:t>
            </a:r>
          </a:p>
          <a:p>
            <a:r>
              <a:rPr lang="en-IN" dirty="0"/>
              <a:t>        </a:t>
            </a:r>
            <a:r>
              <a:rPr lang="en-IN" dirty="0" err="1"/>
              <a:t>sum.next</a:t>
            </a:r>
            <a:r>
              <a:rPr lang="en-IN" dirty="0"/>
              <a:t>=0</a:t>
            </a:r>
          </a:p>
          <a:p>
            <a:r>
              <a:rPr lang="en-IN" dirty="0"/>
              <a:t>        </a:t>
            </a:r>
            <a:r>
              <a:rPr lang="en-IN" dirty="0" err="1"/>
              <a:t>co.next</a:t>
            </a:r>
            <a:r>
              <a:rPr lang="en-IN" dirty="0"/>
              <a:t>=1</a:t>
            </a:r>
          </a:p>
          <a:p>
            <a:r>
              <a:rPr lang="en-IN" dirty="0"/>
              <a:t>      else:</a:t>
            </a:r>
          </a:p>
          <a:p>
            <a:r>
              <a:rPr lang="en-IN" dirty="0"/>
              <a:t>        </a:t>
            </a:r>
            <a:r>
              <a:rPr lang="en-IN" dirty="0" err="1"/>
              <a:t>sum.next</a:t>
            </a:r>
            <a:r>
              <a:rPr lang="en-IN" dirty="0"/>
              <a:t>=1</a:t>
            </a:r>
          </a:p>
          <a:p>
            <a:r>
              <a:rPr lang="en-IN" dirty="0"/>
              <a:t>        </a:t>
            </a:r>
            <a:r>
              <a:rPr lang="en-IN" dirty="0" err="1"/>
              <a:t>co.next</a:t>
            </a:r>
            <a:r>
              <a:rPr lang="en-IN" dirty="0"/>
              <a:t>=0</a:t>
            </a:r>
          </a:p>
          <a:p>
            <a:endParaRPr lang="en-IN" dirty="0"/>
          </a:p>
          <a:p>
            <a:r>
              <a:rPr lang="en-IN" dirty="0"/>
              <a:t>    return comb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F1F4E-EFE7-4E64-A0DF-C6B57D3739AA}"/>
              </a:ext>
            </a:extLst>
          </p:cNvPr>
          <p:cNvSpPr txBox="1"/>
          <p:nvPr/>
        </p:nvSpPr>
        <p:spPr>
          <a:xfrm>
            <a:off x="351692" y="232479"/>
            <a:ext cx="2323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Half-adder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95A23-B319-4DFA-8660-2D62B5FB43CD}"/>
              </a:ext>
            </a:extLst>
          </p:cNvPr>
          <p:cNvSpPr/>
          <p:nvPr/>
        </p:nvSpPr>
        <p:spPr>
          <a:xfrm>
            <a:off x="7155766" y="2551837"/>
            <a:ext cx="4843976" cy="175432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def convert():</a:t>
            </a:r>
          </a:p>
          <a:p>
            <a:r>
              <a:rPr lang="en-IN" dirty="0"/>
              <a:t>    </a:t>
            </a:r>
            <a:r>
              <a:rPr lang="en-IN" dirty="0" err="1"/>
              <a:t>a,b,sum,co</a:t>
            </a:r>
            <a:r>
              <a:rPr lang="en-IN" dirty="0"/>
              <a:t> = [Signal(bool(0)) for </a:t>
            </a:r>
            <a:r>
              <a:rPr lang="en-IN" dirty="0" err="1"/>
              <a:t>i</a:t>
            </a:r>
            <a:r>
              <a:rPr lang="en-IN" dirty="0"/>
              <a:t> in range(4)]</a:t>
            </a:r>
          </a:p>
          <a:p>
            <a:r>
              <a:rPr lang="en-IN" dirty="0"/>
              <a:t>    </a:t>
            </a:r>
            <a:r>
              <a:rPr lang="en-IN" dirty="0" err="1"/>
              <a:t>convInst</a:t>
            </a:r>
            <a:r>
              <a:rPr lang="en-IN" dirty="0"/>
              <a:t> = ha(</a:t>
            </a:r>
            <a:r>
              <a:rPr lang="en-IN" dirty="0" err="1"/>
              <a:t>a,b,sum,co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convInst.convert</a:t>
            </a:r>
            <a:r>
              <a:rPr lang="en-IN" dirty="0"/>
              <a:t>(</a:t>
            </a:r>
            <a:r>
              <a:rPr lang="en-IN" dirty="0" err="1"/>
              <a:t>hdl</a:t>
            </a:r>
            <a:r>
              <a:rPr lang="en-IN" dirty="0"/>
              <a:t>='Verilog')</a:t>
            </a:r>
          </a:p>
          <a:p>
            <a:endParaRPr lang="en-IN" dirty="0"/>
          </a:p>
          <a:p>
            <a:r>
              <a:rPr lang="en-IN" dirty="0"/>
              <a:t>convert()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A185A-1B2F-40C8-A258-96913634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27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B110D-42D8-BF95-A8AE-B2C1A226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24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9B19B-3532-EBFF-F3C6-917C5FBA991F}"/>
              </a:ext>
            </a:extLst>
          </p:cNvPr>
          <p:cNvSpPr txBox="1"/>
          <p:nvPr/>
        </p:nvSpPr>
        <p:spPr>
          <a:xfrm>
            <a:off x="294968" y="807646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File: </a:t>
            </a:r>
            <a:r>
              <a:rPr lang="en-IN" dirty="0" err="1"/>
              <a:t>ha.v</a:t>
            </a:r>
            <a:endParaRPr lang="en-IN" dirty="0"/>
          </a:p>
          <a:p>
            <a:r>
              <a:rPr lang="en-IN" dirty="0"/>
              <a:t>// Generated by </a:t>
            </a:r>
            <a:r>
              <a:rPr lang="en-IN" dirty="0" err="1"/>
              <a:t>MyHDL</a:t>
            </a:r>
            <a:r>
              <a:rPr lang="en-IN" dirty="0"/>
              <a:t> 0.11.42</a:t>
            </a:r>
          </a:p>
          <a:p>
            <a:r>
              <a:rPr lang="en-IN" dirty="0"/>
              <a:t>// Date: Sat Dec 16 04:29:10 2023</a:t>
            </a:r>
          </a:p>
          <a:p>
            <a:endParaRPr lang="en-IN" dirty="0"/>
          </a:p>
          <a:p>
            <a:r>
              <a:rPr lang="en-IN" dirty="0"/>
              <a:t>`timescale 1ns/10ps</a:t>
            </a:r>
          </a:p>
          <a:p>
            <a:r>
              <a:rPr lang="en-IN" dirty="0"/>
              <a:t>module ha (</a:t>
            </a:r>
          </a:p>
          <a:p>
            <a:r>
              <a:rPr lang="en-IN" dirty="0"/>
              <a:t>    a,</a:t>
            </a:r>
          </a:p>
          <a:p>
            <a:r>
              <a:rPr lang="en-IN" dirty="0"/>
              <a:t>    b,</a:t>
            </a:r>
          </a:p>
          <a:p>
            <a:r>
              <a:rPr lang="en-IN" dirty="0"/>
              <a:t>    sum,</a:t>
            </a:r>
          </a:p>
          <a:p>
            <a:r>
              <a:rPr lang="en-IN" dirty="0"/>
              <a:t>    co</a:t>
            </a:r>
          </a:p>
          <a:p>
            <a:r>
              <a:rPr lang="en-IN" dirty="0"/>
              <a:t>);</a:t>
            </a:r>
          </a:p>
          <a:p>
            <a:r>
              <a:rPr lang="en-IN" dirty="0"/>
              <a:t>// Half Adder</a:t>
            </a:r>
          </a:p>
          <a:p>
            <a:r>
              <a:rPr lang="en-IN" dirty="0"/>
              <a:t>// </a:t>
            </a:r>
            <a:r>
              <a:rPr lang="en-IN" dirty="0" err="1"/>
              <a:t>sum,co</a:t>
            </a:r>
            <a:r>
              <a:rPr lang="en-IN" dirty="0"/>
              <a:t> - outputs</a:t>
            </a:r>
          </a:p>
          <a:p>
            <a:r>
              <a:rPr lang="en-IN" dirty="0"/>
              <a:t>// </a:t>
            </a:r>
            <a:r>
              <a:rPr lang="en-IN" dirty="0" err="1"/>
              <a:t>a,b</a:t>
            </a:r>
            <a:r>
              <a:rPr lang="en-IN" dirty="0"/>
              <a:t> - inputs</a:t>
            </a:r>
          </a:p>
          <a:p>
            <a:endParaRPr lang="en-IN" dirty="0"/>
          </a:p>
          <a:p>
            <a:r>
              <a:rPr lang="en-IN" dirty="0"/>
              <a:t>input a;</a:t>
            </a:r>
          </a:p>
          <a:p>
            <a:r>
              <a:rPr lang="en-IN" dirty="0"/>
              <a:t>input b;</a:t>
            </a:r>
          </a:p>
          <a:p>
            <a:r>
              <a:rPr lang="en-IN" dirty="0"/>
              <a:t>output sum;</a:t>
            </a:r>
          </a:p>
          <a:p>
            <a:r>
              <a:rPr lang="en-IN" dirty="0"/>
              <a:t>reg sum;</a:t>
            </a:r>
          </a:p>
          <a:p>
            <a:r>
              <a:rPr lang="en-IN" dirty="0"/>
              <a:t>output co;</a:t>
            </a:r>
          </a:p>
          <a:p>
            <a:r>
              <a:rPr lang="en-IN" dirty="0"/>
              <a:t>reg co;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18809-3140-39F1-497F-728688F3BF4D}"/>
              </a:ext>
            </a:extLst>
          </p:cNvPr>
          <p:cNvSpPr txBox="1"/>
          <p:nvPr/>
        </p:nvSpPr>
        <p:spPr>
          <a:xfrm>
            <a:off x="6725266" y="1028343"/>
            <a:ext cx="51127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always @(b, a) begin: HA_COMB</a:t>
            </a:r>
          </a:p>
          <a:p>
            <a:r>
              <a:rPr lang="en-US" dirty="0"/>
              <a:t>    if (((a == 1) &amp;&amp; (b == 1))) begin</a:t>
            </a:r>
          </a:p>
          <a:p>
            <a:r>
              <a:rPr lang="en-US" dirty="0"/>
              <a:t>        sum = 0;</a:t>
            </a:r>
          </a:p>
          <a:p>
            <a:r>
              <a:rPr lang="en-US" dirty="0"/>
              <a:t>        co = 1;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  else if (((a == 0) &amp;&amp; (b == 0))) begin</a:t>
            </a:r>
          </a:p>
          <a:p>
            <a:r>
              <a:rPr lang="en-US" dirty="0"/>
              <a:t>        sum = 0;</a:t>
            </a:r>
          </a:p>
          <a:p>
            <a:r>
              <a:rPr lang="en-US" dirty="0"/>
              <a:t>        co = 0;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  else begin</a:t>
            </a:r>
          </a:p>
          <a:p>
            <a:r>
              <a:rPr lang="en-US" dirty="0"/>
              <a:t>        sum = 1;</a:t>
            </a:r>
          </a:p>
          <a:p>
            <a:r>
              <a:rPr lang="en-US" dirty="0"/>
              <a:t>        co = 0;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endmodule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6CF1E-078F-266C-7C9E-96053076F791}"/>
              </a:ext>
            </a:extLst>
          </p:cNvPr>
          <p:cNvSpPr txBox="1"/>
          <p:nvPr/>
        </p:nvSpPr>
        <p:spPr>
          <a:xfrm>
            <a:off x="351691" y="232479"/>
            <a:ext cx="777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Half-adder 		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6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D6B7A-F762-5BE7-985A-AFCD6936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F555A-4C2B-43FB-6324-16270648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054C3-13AC-03C3-1F6B-E964B5C8FDDA}"/>
              </a:ext>
            </a:extLst>
          </p:cNvPr>
          <p:cNvSpPr txBox="1"/>
          <p:nvPr/>
        </p:nvSpPr>
        <p:spPr>
          <a:xfrm>
            <a:off x="-2271" y="65331"/>
            <a:ext cx="777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Half-adder 		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44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5064F-0CFA-06A3-7DBA-917CE450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3376A-96C6-2530-B156-030A25A8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863"/>
            <a:ext cx="12192000" cy="583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BEF976-942C-945D-6973-CA18189E6B3D}"/>
              </a:ext>
            </a:extLst>
          </p:cNvPr>
          <p:cNvSpPr txBox="1"/>
          <p:nvPr/>
        </p:nvSpPr>
        <p:spPr>
          <a:xfrm>
            <a:off x="-2271" y="65331"/>
            <a:ext cx="777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Half-adder 		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6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D1DFD-A0AF-A713-9DE2-05E8DCF9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27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C28CE-7E50-215E-4D7C-42CA15503A88}"/>
              </a:ext>
            </a:extLst>
          </p:cNvPr>
          <p:cNvSpPr txBox="1"/>
          <p:nvPr/>
        </p:nvSpPr>
        <p:spPr>
          <a:xfrm>
            <a:off x="-2271" y="65331"/>
            <a:ext cx="777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Half-adder 		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62BEE-9FEA-C2EA-282E-22B67A0B4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2" y="1220340"/>
            <a:ext cx="4922947" cy="2057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C4534-D239-5A0F-56E5-1C0E110A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293" y="1083115"/>
            <a:ext cx="6104149" cy="3551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16163-5906-71A6-62ED-49FB9A4C320E}"/>
              </a:ext>
            </a:extLst>
          </p:cNvPr>
          <p:cNvSpPr txBox="1"/>
          <p:nvPr/>
        </p:nvSpPr>
        <p:spPr>
          <a:xfrm>
            <a:off x="1032387" y="3952568"/>
            <a:ext cx="29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Resource utilization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E6CFE-03A3-D03F-F2DF-30C7D4DE8959}"/>
              </a:ext>
            </a:extLst>
          </p:cNvPr>
          <p:cNvSpPr txBox="1"/>
          <p:nvPr/>
        </p:nvSpPr>
        <p:spPr>
          <a:xfrm>
            <a:off x="6567948" y="5102942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Power report summary</a:t>
            </a:r>
          </a:p>
        </p:txBody>
      </p:sp>
    </p:spTree>
    <p:extLst>
      <p:ext uri="{BB962C8B-B14F-4D97-AF65-F5344CB8AC3E}">
        <p14:creationId xmlns:p14="http://schemas.microsoft.com/office/powerpoint/2010/main" val="35847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C09E4-2C5A-47CD-BAC1-85C8E19F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28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75D90-771F-402B-AE62-012093C94EBD}"/>
              </a:ext>
            </a:extLst>
          </p:cNvPr>
          <p:cNvSpPr txBox="1"/>
          <p:nvPr/>
        </p:nvSpPr>
        <p:spPr>
          <a:xfrm>
            <a:off x="225083" y="140676"/>
            <a:ext cx="802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Full-adder using two-half adders and one or-gate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A656F-D2C7-48DC-9D04-3B4E8E467B48}"/>
              </a:ext>
            </a:extLst>
          </p:cNvPr>
          <p:cNvSpPr/>
          <p:nvPr/>
        </p:nvSpPr>
        <p:spPr>
          <a:xfrm>
            <a:off x="586155" y="889843"/>
            <a:ext cx="4168726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*</a:t>
            </a:r>
          </a:p>
          <a:p>
            <a:endParaRPr lang="en-IN" dirty="0"/>
          </a:p>
          <a:p>
            <a:r>
              <a:rPr lang="en-IN" dirty="0"/>
              <a:t>@block</a:t>
            </a:r>
          </a:p>
          <a:p>
            <a:r>
              <a:rPr lang="en-IN" dirty="0"/>
              <a:t>def ha(</a:t>
            </a:r>
            <a:r>
              <a:rPr lang="en-IN" dirty="0" err="1"/>
              <a:t>a,b,sum,co</a:t>
            </a:r>
            <a:r>
              <a:rPr lang="en-IN" dirty="0"/>
              <a:t>):</a:t>
            </a:r>
          </a:p>
          <a:p>
            <a:endParaRPr lang="en-IN" dirty="0"/>
          </a:p>
          <a:p>
            <a:r>
              <a:rPr lang="en-IN" dirty="0"/>
              <a:t>    @</a:t>
            </a:r>
            <a:r>
              <a:rPr lang="en-IN" dirty="0" err="1"/>
              <a:t>always_comb</a:t>
            </a:r>
            <a:endParaRPr lang="en-IN" dirty="0"/>
          </a:p>
          <a:p>
            <a:r>
              <a:rPr lang="en-IN" dirty="0"/>
              <a:t>    def comb():</a:t>
            </a:r>
          </a:p>
          <a:p>
            <a:r>
              <a:rPr lang="en-IN" dirty="0"/>
              <a:t>        if a==0 and b==0:</a:t>
            </a:r>
          </a:p>
          <a:p>
            <a:r>
              <a:rPr lang="en-IN" dirty="0"/>
              <a:t>            </a:t>
            </a:r>
            <a:r>
              <a:rPr lang="en-IN" dirty="0" err="1"/>
              <a:t>sum.next</a:t>
            </a:r>
            <a:r>
              <a:rPr lang="en-IN" dirty="0"/>
              <a:t>=0</a:t>
            </a:r>
          </a:p>
          <a:p>
            <a:r>
              <a:rPr lang="en-IN" dirty="0"/>
              <a:t>            </a:t>
            </a:r>
            <a:r>
              <a:rPr lang="en-IN" dirty="0" err="1"/>
              <a:t>co.next</a:t>
            </a:r>
            <a:r>
              <a:rPr lang="en-IN" dirty="0"/>
              <a:t>=0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a==1 and b==1:</a:t>
            </a:r>
          </a:p>
          <a:p>
            <a:r>
              <a:rPr lang="en-IN" dirty="0"/>
              <a:t>            </a:t>
            </a:r>
            <a:r>
              <a:rPr lang="en-IN" dirty="0" err="1"/>
              <a:t>sum.next</a:t>
            </a:r>
            <a:r>
              <a:rPr lang="en-IN" dirty="0"/>
              <a:t>=0</a:t>
            </a:r>
          </a:p>
          <a:p>
            <a:r>
              <a:rPr lang="en-IN" dirty="0"/>
              <a:t>            </a:t>
            </a:r>
            <a:r>
              <a:rPr lang="en-IN" dirty="0" err="1"/>
              <a:t>co.next</a:t>
            </a:r>
            <a:r>
              <a:rPr lang="en-IN" dirty="0"/>
              <a:t>=1</a:t>
            </a:r>
          </a:p>
          <a:p>
            <a:r>
              <a:rPr lang="en-IN" dirty="0"/>
              <a:t>        else:</a:t>
            </a:r>
          </a:p>
          <a:p>
            <a:r>
              <a:rPr lang="en-IN" dirty="0"/>
              <a:t>            </a:t>
            </a:r>
            <a:r>
              <a:rPr lang="en-IN" dirty="0" err="1"/>
              <a:t>sum.next</a:t>
            </a:r>
            <a:r>
              <a:rPr lang="en-IN" dirty="0"/>
              <a:t>=0</a:t>
            </a:r>
          </a:p>
          <a:p>
            <a:r>
              <a:rPr lang="en-IN" dirty="0"/>
              <a:t>            </a:t>
            </a:r>
            <a:r>
              <a:rPr lang="en-IN" dirty="0" err="1"/>
              <a:t>co.next</a:t>
            </a:r>
            <a:r>
              <a:rPr lang="en-IN" dirty="0"/>
              <a:t>=1</a:t>
            </a:r>
          </a:p>
          <a:p>
            <a:endParaRPr lang="en-IN" dirty="0"/>
          </a:p>
          <a:p>
            <a:r>
              <a:rPr lang="en-IN" dirty="0"/>
              <a:t>    return comb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8EB88-56F5-4AD2-B3DA-18C66159F5FF}"/>
              </a:ext>
            </a:extLst>
          </p:cNvPr>
          <p:cNvSpPr/>
          <p:nvPr/>
        </p:nvSpPr>
        <p:spPr>
          <a:xfrm>
            <a:off x="5950635" y="1033529"/>
            <a:ext cx="6096000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*</a:t>
            </a:r>
          </a:p>
          <a:p>
            <a:endParaRPr lang="en-IN" dirty="0"/>
          </a:p>
          <a:p>
            <a:r>
              <a:rPr lang="en-IN" dirty="0"/>
              <a:t>@block</a:t>
            </a:r>
          </a:p>
          <a:p>
            <a:r>
              <a:rPr lang="en-IN" dirty="0"/>
              <a:t>def </a:t>
            </a:r>
            <a:r>
              <a:rPr lang="en-IN" dirty="0" err="1"/>
              <a:t>orgate</a:t>
            </a:r>
            <a:r>
              <a:rPr lang="en-IN" dirty="0"/>
              <a:t>(</a:t>
            </a:r>
            <a:r>
              <a:rPr lang="en-IN" dirty="0" err="1"/>
              <a:t>a,b,y</a:t>
            </a:r>
            <a:r>
              <a:rPr lang="en-IN" dirty="0"/>
              <a:t>):</a:t>
            </a:r>
          </a:p>
          <a:p>
            <a:endParaRPr lang="en-IN" dirty="0"/>
          </a:p>
          <a:p>
            <a:r>
              <a:rPr lang="en-IN" dirty="0"/>
              <a:t>    @</a:t>
            </a:r>
            <a:r>
              <a:rPr lang="en-IN" dirty="0" err="1"/>
              <a:t>always_comb</a:t>
            </a:r>
            <a:endParaRPr lang="en-IN" dirty="0"/>
          </a:p>
          <a:p>
            <a:r>
              <a:rPr lang="en-IN" dirty="0"/>
              <a:t>    def comb():</a:t>
            </a:r>
          </a:p>
          <a:p>
            <a:r>
              <a:rPr lang="en-IN" dirty="0"/>
              <a:t>        if a==0 and b==0:</a:t>
            </a:r>
          </a:p>
          <a:p>
            <a:r>
              <a:rPr lang="en-IN" dirty="0"/>
              <a:t>            </a:t>
            </a:r>
            <a:r>
              <a:rPr lang="en-IN" dirty="0" err="1"/>
              <a:t>y.next</a:t>
            </a:r>
            <a:r>
              <a:rPr lang="en-IN" dirty="0"/>
              <a:t>=0</a:t>
            </a:r>
          </a:p>
          <a:p>
            <a:r>
              <a:rPr lang="en-IN" dirty="0"/>
              <a:t>        else:</a:t>
            </a:r>
          </a:p>
          <a:p>
            <a:r>
              <a:rPr lang="en-IN" dirty="0"/>
              <a:t>            </a:t>
            </a:r>
            <a:r>
              <a:rPr lang="en-IN" dirty="0" err="1"/>
              <a:t>y.next</a:t>
            </a:r>
            <a:r>
              <a:rPr lang="en-IN" dirty="0"/>
              <a:t>=1</a:t>
            </a:r>
          </a:p>
          <a:p>
            <a:endParaRPr lang="en-IN" dirty="0"/>
          </a:p>
          <a:p>
            <a:r>
              <a:rPr lang="en-IN" dirty="0"/>
              <a:t>    return comb</a:t>
            </a:r>
          </a:p>
        </p:txBody>
      </p:sp>
    </p:spTree>
    <p:extLst>
      <p:ext uri="{BB962C8B-B14F-4D97-AF65-F5344CB8AC3E}">
        <p14:creationId xmlns:p14="http://schemas.microsoft.com/office/powerpoint/2010/main" val="3900084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EA7B9-9418-4755-827C-FD743DAE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29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F4740-6B03-4F06-BD6E-082BDAD5BC06}"/>
              </a:ext>
            </a:extLst>
          </p:cNvPr>
          <p:cNvSpPr/>
          <p:nvPr/>
        </p:nvSpPr>
        <p:spPr>
          <a:xfrm>
            <a:off x="1961270" y="643555"/>
            <a:ext cx="6096000" cy="61863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*</a:t>
            </a:r>
          </a:p>
          <a:p>
            <a:r>
              <a:rPr lang="en-IN" dirty="0"/>
              <a:t>from ha import ha</a:t>
            </a:r>
          </a:p>
          <a:p>
            <a:r>
              <a:rPr lang="en-IN" dirty="0"/>
              <a:t>from </a:t>
            </a:r>
            <a:r>
              <a:rPr lang="en-IN" dirty="0" err="1"/>
              <a:t>orgate</a:t>
            </a:r>
            <a:r>
              <a:rPr lang="en-IN" dirty="0"/>
              <a:t> import </a:t>
            </a:r>
            <a:r>
              <a:rPr lang="en-IN" dirty="0" err="1"/>
              <a:t>orgate</a:t>
            </a:r>
            <a:endParaRPr lang="en-IN" dirty="0"/>
          </a:p>
          <a:p>
            <a:endParaRPr lang="en-IN" dirty="0"/>
          </a:p>
          <a:p>
            <a:r>
              <a:rPr lang="en-IN" dirty="0"/>
              <a:t>@block</a:t>
            </a:r>
          </a:p>
          <a:p>
            <a:r>
              <a:rPr lang="en-IN" dirty="0"/>
              <a:t>def fa(</a:t>
            </a:r>
            <a:r>
              <a:rPr lang="en-IN" dirty="0" err="1"/>
              <a:t>a,b,c,sum,co</a:t>
            </a:r>
            <a:r>
              <a:rPr lang="en-IN" dirty="0"/>
              <a:t>):</a:t>
            </a:r>
          </a:p>
          <a:p>
            <a:endParaRPr lang="en-IN" dirty="0"/>
          </a:p>
          <a:p>
            <a:r>
              <a:rPr lang="en-IN" dirty="0"/>
              <a:t>    s1=Signal(bool(0))</a:t>
            </a:r>
          </a:p>
          <a:p>
            <a:r>
              <a:rPr lang="en-IN" dirty="0"/>
              <a:t>    c1=Signal(bool(0))</a:t>
            </a:r>
          </a:p>
          <a:p>
            <a:r>
              <a:rPr lang="en-IN" dirty="0"/>
              <a:t>    c2=Signal(bool(0))</a:t>
            </a:r>
          </a:p>
          <a:p>
            <a:endParaRPr lang="en-IN" dirty="0"/>
          </a:p>
          <a:p>
            <a:r>
              <a:rPr lang="en-IN" dirty="0"/>
              <a:t>    ha1=ha(a,b,s1,c1)</a:t>
            </a:r>
          </a:p>
          <a:p>
            <a:r>
              <a:rPr lang="en-IN" dirty="0"/>
              <a:t>    ha2=ha(s1,c,sum,c2)</a:t>
            </a:r>
          </a:p>
          <a:p>
            <a:r>
              <a:rPr lang="en-IN" dirty="0"/>
              <a:t>    orgate1=</a:t>
            </a:r>
            <a:r>
              <a:rPr lang="en-IN" dirty="0" err="1"/>
              <a:t>orgate</a:t>
            </a:r>
            <a:r>
              <a:rPr lang="en-IN" dirty="0"/>
              <a:t>(c1,c2,co)</a:t>
            </a:r>
          </a:p>
          <a:p>
            <a:endParaRPr lang="en-IN" dirty="0"/>
          </a:p>
          <a:p>
            <a:r>
              <a:rPr lang="en-IN" dirty="0"/>
              <a:t>    return ha1, ha2, orgate1</a:t>
            </a:r>
          </a:p>
          <a:p>
            <a:r>
              <a:rPr lang="en-IN" dirty="0"/>
              <a:t>def convert():</a:t>
            </a:r>
          </a:p>
          <a:p>
            <a:r>
              <a:rPr lang="en-IN" dirty="0"/>
              <a:t>    </a:t>
            </a:r>
            <a:r>
              <a:rPr lang="en-IN" dirty="0" err="1"/>
              <a:t>a,b,c,sum,co</a:t>
            </a:r>
            <a:r>
              <a:rPr lang="en-IN" dirty="0"/>
              <a:t> = [Signal(bool(0)) for </a:t>
            </a:r>
            <a:r>
              <a:rPr lang="en-IN" dirty="0" err="1"/>
              <a:t>i</a:t>
            </a:r>
            <a:r>
              <a:rPr lang="en-IN" dirty="0"/>
              <a:t> in range(5)]</a:t>
            </a:r>
          </a:p>
          <a:p>
            <a:r>
              <a:rPr lang="en-IN" dirty="0"/>
              <a:t>    </a:t>
            </a:r>
            <a:r>
              <a:rPr lang="en-IN" dirty="0" err="1"/>
              <a:t>convInst</a:t>
            </a:r>
            <a:r>
              <a:rPr lang="en-IN" dirty="0"/>
              <a:t> = fa(</a:t>
            </a:r>
            <a:r>
              <a:rPr lang="en-IN" dirty="0" err="1"/>
              <a:t>a,b,c,sum,co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convInst.convert</a:t>
            </a:r>
            <a:r>
              <a:rPr lang="en-IN" dirty="0"/>
              <a:t>(</a:t>
            </a:r>
            <a:r>
              <a:rPr lang="en-IN" dirty="0" err="1"/>
              <a:t>hdl</a:t>
            </a:r>
            <a:r>
              <a:rPr lang="en-IN" dirty="0"/>
              <a:t>='Verilog')</a:t>
            </a:r>
          </a:p>
          <a:p>
            <a:endParaRPr lang="en-IN" dirty="0"/>
          </a:p>
          <a:p>
            <a:r>
              <a:rPr lang="en-IN" dirty="0"/>
              <a:t>convert()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898E-0C0E-4304-B7F2-1A221DE8ACA4}"/>
              </a:ext>
            </a:extLst>
          </p:cNvPr>
          <p:cNvSpPr txBox="1"/>
          <p:nvPr/>
        </p:nvSpPr>
        <p:spPr>
          <a:xfrm>
            <a:off x="225083" y="140676"/>
            <a:ext cx="9695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Full-adder using two-half adders and one or-gate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4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1D1FD-B43A-B46C-39AF-3934D9FC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80" y="215132"/>
            <a:ext cx="3039414" cy="508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A16CF-ABC9-DC53-3D12-7DA9A240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85" y="1127939"/>
            <a:ext cx="6706709" cy="16250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5FD5C-BB45-4F09-9CA1-98371E8C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377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DAF16-4ECD-A786-AAFB-4553FCFF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30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BC2CC-FF55-363A-37D4-983A81845D53}"/>
              </a:ext>
            </a:extLst>
          </p:cNvPr>
          <p:cNvSpPr txBox="1"/>
          <p:nvPr/>
        </p:nvSpPr>
        <p:spPr>
          <a:xfrm>
            <a:off x="225083" y="140676"/>
            <a:ext cx="9695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Full-adder using two-half adders and one or-gate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3A46B-FEFD-4078-62DE-15A51CC4A7B9}"/>
              </a:ext>
            </a:extLst>
          </p:cNvPr>
          <p:cNvSpPr txBox="1"/>
          <p:nvPr/>
        </p:nvSpPr>
        <p:spPr>
          <a:xfrm>
            <a:off x="412955" y="889843"/>
            <a:ext cx="287102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File: </a:t>
            </a:r>
            <a:r>
              <a:rPr lang="en-IN" dirty="0" err="1"/>
              <a:t>fa.v</a:t>
            </a:r>
            <a:endParaRPr lang="en-IN" dirty="0"/>
          </a:p>
          <a:p>
            <a:r>
              <a:rPr lang="en-IN" dirty="0"/>
              <a:t>// Generated by </a:t>
            </a:r>
            <a:r>
              <a:rPr lang="en-IN" dirty="0" err="1"/>
              <a:t>MyHDL</a:t>
            </a:r>
            <a:r>
              <a:rPr lang="en-IN" dirty="0"/>
              <a:t> 0.11</a:t>
            </a:r>
          </a:p>
          <a:p>
            <a:r>
              <a:rPr lang="en-IN" dirty="0"/>
              <a:t>// Date: Fri Dec 15 14:48:52 2023</a:t>
            </a:r>
          </a:p>
          <a:p>
            <a:endParaRPr lang="en-IN" dirty="0"/>
          </a:p>
          <a:p>
            <a:r>
              <a:rPr lang="en-IN" dirty="0"/>
              <a:t>`timescale 1ns/10ps</a:t>
            </a:r>
          </a:p>
          <a:p>
            <a:r>
              <a:rPr lang="en-IN" dirty="0"/>
              <a:t>module fa ( </a:t>
            </a:r>
            <a:r>
              <a:rPr lang="en-IN" dirty="0" err="1"/>
              <a:t>a,b,c,sum,co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/>
              <a:t>input a;</a:t>
            </a:r>
          </a:p>
          <a:p>
            <a:r>
              <a:rPr lang="en-IN" dirty="0"/>
              <a:t>input b;</a:t>
            </a:r>
          </a:p>
          <a:p>
            <a:r>
              <a:rPr lang="en-IN" dirty="0"/>
              <a:t>input c;</a:t>
            </a:r>
          </a:p>
          <a:p>
            <a:r>
              <a:rPr lang="en-IN" dirty="0"/>
              <a:t>output sum;</a:t>
            </a:r>
          </a:p>
          <a:p>
            <a:r>
              <a:rPr lang="en-IN" dirty="0"/>
              <a:t>reg sum;</a:t>
            </a:r>
          </a:p>
          <a:p>
            <a:r>
              <a:rPr lang="en-IN" dirty="0"/>
              <a:t>output co;</a:t>
            </a:r>
          </a:p>
          <a:p>
            <a:r>
              <a:rPr lang="en-IN" dirty="0"/>
              <a:t>reg co;</a:t>
            </a:r>
          </a:p>
          <a:p>
            <a:endParaRPr lang="en-IN" dirty="0"/>
          </a:p>
          <a:p>
            <a:r>
              <a:rPr lang="en-IN" dirty="0"/>
              <a:t>reg s1;</a:t>
            </a:r>
          </a:p>
          <a:p>
            <a:r>
              <a:rPr lang="en-IN" dirty="0"/>
              <a:t>reg c1;</a:t>
            </a:r>
          </a:p>
          <a:p>
            <a:r>
              <a:rPr lang="en-IN" dirty="0"/>
              <a:t>reg c2;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5B3AF-ED78-8810-3183-1BBA81665A47}"/>
              </a:ext>
            </a:extLst>
          </p:cNvPr>
          <p:cNvSpPr txBox="1"/>
          <p:nvPr/>
        </p:nvSpPr>
        <p:spPr>
          <a:xfrm>
            <a:off x="3333136" y="705115"/>
            <a:ext cx="40312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always @(a, b) begin: FA_HA0_COMB</a:t>
            </a:r>
          </a:p>
          <a:p>
            <a:r>
              <a:rPr lang="en-US" dirty="0"/>
              <a:t>    if (((a == 0) &amp;&amp; (b == 0))) begin</a:t>
            </a:r>
          </a:p>
          <a:p>
            <a:r>
              <a:rPr lang="en-US" dirty="0"/>
              <a:t>        s1 = 0;</a:t>
            </a:r>
          </a:p>
          <a:p>
            <a:r>
              <a:rPr lang="en-US" dirty="0"/>
              <a:t>        c1 = 0;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  else if (((a == 1) &amp;&amp; (b == 1))) begin</a:t>
            </a:r>
          </a:p>
          <a:p>
            <a:r>
              <a:rPr lang="en-US" dirty="0"/>
              <a:t>        s1 = 0;</a:t>
            </a:r>
          </a:p>
          <a:p>
            <a:r>
              <a:rPr lang="en-US" dirty="0"/>
              <a:t>        c1 = 1;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  else begin</a:t>
            </a:r>
          </a:p>
          <a:p>
            <a:r>
              <a:rPr lang="en-US" dirty="0"/>
              <a:t>        s1 = 1;</a:t>
            </a:r>
          </a:p>
          <a:p>
            <a:r>
              <a:rPr lang="en-US" dirty="0"/>
              <a:t>        c1 = 0;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5D697-9C2D-DDF2-E95F-DC8D8FB36071}"/>
              </a:ext>
            </a:extLst>
          </p:cNvPr>
          <p:cNvSpPr txBox="1"/>
          <p:nvPr/>
        </p:nvSpPr>
        <p:spPr>
          <a:xfrm>
            <a:off x="7413522" y="663896"/>
            <a:ext cx="42868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always @(s1, c) begin: FA_HA1_COMB</a:t>
            </a:r>
          </a:p>
          <a:p>
            <a:r>
              <a:rPr lang="en-US" dirty="0"/>
              <a:t>    if (((s1 == 0) &amp;&amp; (c == 0))) begin</a:t>
            </a:r>
          </a:p>
          <a:p>
            <a:r>
              <a:rPr lang="en-US" dirty="0"/>
              <a:t>        sum = 0;</a:t>
            </a:r>
          </a:p>
          <a:p>
            <a:r>
              <a:rPr lang="en-US" dirty="0"/>
              <a:t>        c2 = 0;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  else if (((s1 == 1) &amp;&amp; (c == 1))) begin</a:t>
            </a:r>
          </a:p>
          <a:p>
            <a:r>
              <a:rPr lang="en-US" dirty="0"/>
              <a:t>        sum = 0;</a:t>
            </a:r>
          </a:p>
          <a:p>
            <a:r>
              <a:rPr lang="en-US" dirty="0"/>
              <a:t>        c2 = 1;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  else begin</a:t>
            </a:r>
          </a:p>
          <a:p>
            <a:r>
              <a:rPr lang="en-US" dirty="0"/>
              <a:t>        sum = 1;</a:t>
            </a:r>
          </a:p>
          <a:p>
            <a:r>
              <a:rPr lang="en-US" dirty="0"/>
              <a:t>        c2 = 0;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26B6B-6F7B-EE09-7E9F-7E689A3FEB2C}"/>
              </a:ext>
            </a:extLst>
          </p:cNvPr>
          <p:cNvSpPr txBox="1"/>
          <p:nvPr/>
        </p:nvSpPr>
        <p:spPr>
          <a:xfrm>
            <a:off x="8908026" y="3567499"/>
            <a:ext cx="32938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always @(c1, c2) begin: FA_ORGATE0_COMB</a:t>
            </a:r>
          </a:p>
          <a:p>
            <a:r>
              <a:rPr lang="en-US" dirty="0"/>
              <a:t>    if (((c1 == 0) &amp;&amp; (c2 == 0))) begin</a:t>
            </a:r>
          </a:p>
          <a:p>
            <a:r>
              <a:rPr lang="en-US" dirty="0"/>
              <a:t>        co = 0;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  else begin</a:t>
            </a:r>
          </a:p>
          <a:p>
            <a:r>
              <a:rPr lang="en-US" dirty="0"/>
              <a:t>        co = 1;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End</a:t>
            </a:r>
          </a:p>
          <a:p>
            <a:r>
              <a:rPr lang="en-US" dirty="0" err="1"/>
              <a:t>endmodule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84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46612-4FB9-D60E-153C-0EFFDE56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31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1036D-9288-D90D-B5A1-C59DB304ED45}"/>
              </a:ext>
            </a:extLst>
          </p:cNvPr>
          <p:cNvSpPr txBox="1"/>
          <p:nvPr/>
        </p:nvSpPr>
        <p:spPr>
          <a:xfrm>
            <a:off x="225083" y="140676"/>
            <a:ext cx="9695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Full-adder using two-half adders and one or-gate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36966-BE01-6F71-52A0-C756A10C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122"/>
            <a:ext cx="12192000" cy="58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96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0FAC7-018F-0D46-6B20-B47A1372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32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17E59-0D49-3644-1315-775A60B19EE6}"/>
              </a:ext>
            </a:extLst>
          </p:cNvPr>
          <p:cNvSpPr txBox="1"/>
          <p:nvPr/>
        </p:nvSpPr>
        <p:spPr>
          <a:xfrm>
            <a:off x="225083" y="140676"/>
            <a:ext cx="9695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Full-adder using two-half adders and one or-gate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4F136-39D7-59D9-8A96-20C60350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217"/>
            <a:ext cx="12192000" cy="56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96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74AA12-979C-7B09-4E20-3EEA4A69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F7944-795E-1D5C-57DA-36423D43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" y="136525"/>
            <a:ext cx="9912955" cy="749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381A1-4E08-6D71-AB00-BA96463C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0" y="1667349"/>
            <a:ext cx="4938188" cy="185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198A5-8478-1C2E-C44F-A7FBFD49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704" y="1259483"/>
            <a:ext cx="6081287" cy="3513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DA658-2E92-2BD4-A588-C56FD35F7010}"/>
              </a:ext>
            </a:extLst>
          </p:cNvPr>
          <p:cNvSpPr txBox="1"/>
          <p:nvPr/>
        </p:nvSpPr>
        <p:spPr>
          <a:xfrm>
            <a:off x="1032387" y="3952568"/>
            <a:ext cx="29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Resource utilization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F1B399-6F7D-BBDA-58CF-36062018128E}"/>
              </a:ext>
            </a:extLst>
          </p:cNvPr>
          <p:cNvSpPr txBox="1"/>
          <p:nvPr/>
        </p:nvSpPr>
        <p:spPr>
          <a:xfrm>
            <a:off x="6567948" y="5102942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Power report summary</a:t>
            </a:r>
          </a:p>
        </p:txBody>
      </p:sp>
    </p:spTree>
    <p:extLst>
      <p:ext uri="{BB962C8B-B14F-4D97-AF65-F5344CB8AC3E}">
        <p14:creationId xmlns:p14="http://schemas.microsoft.com/office/powerpoint/2010/main" val="914473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8AE5-9C4B-4CF0-B17F-4E31E908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34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80D73-C7C1-430A-B3CA-7DA72CDADC2E}"/>
              </a:ext>
            </a:extLst>
          </p:cNvPr>
          <p:cNvSpPr/>
          <p:nvPr/>
        </p:nvSpPr>
        <p:spPr>
          <a:xfrm>
            <a:off x="533401" y="1001038"/>
            <a:ext cx="4080802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myhdl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*</a:t>
            </a:r>
          </a:p>
          <a:p>
            <a:endParaRPr lang="en-IN" dirty="0"/>
          </a:p>
          <a:p>
            <a:r>
              <a:rPr lang="en-IN" dirty="0" err="1"/>
              <a:t>t_ALU_FUNCTION</a:t>
            </a:r>
            <a:r>
              <a:rPr lang="en-IN" dirty="0"/>
              <a:t> = </a:t>
            </a:r>
            <a:r>
              <a:rPr lang="en-IN" dirty="0" err="1"/>
              <a:t>enum</a:t>
            </a:r>
            <a:r>
              <a:rPr lang="en-IN" dirty="0"/>
              <a:t>(</a:t>
            </a:r>
          </a:p>
          <a:p>
            <a:r>
              <a:rPr lang="en-IN" dirty="0"/>
              <a:t>    "ZERO",</a:t>
            </a:r>
          </a:p>
          <a:p>
            <a:r>
              <a:rPr lang="en-IN" dirty="0"/>
              <a:t>    "ONES",</a:t>
            </a:r>
          </a:p>
          <a:p>
            <a:r>
              <a:rPr lang="en-IN" dirty="0"/>
              <a:t>    "A",</a:t>
            </a:r>
          </a:p>
          <a:p>
            <a:r>
              <a:rPr lang="en-IN" dirty="0"/>
              <a:t>    "NEG_A",</a:t>
            </a:r>
          </a:p>
          <a:p>
            <a:r>
              <a:rPr lang="en-IN" dirty="0"/>
              <a:t>    "A_PLUS_1",</a:t>
            </a:r>
          </a:p>
          <a:p>
            <a:r>
              <a:rPr lang="en-IN" dirty="0"/>
              <a:t>    "B",</a:t>
            </a:r>
          </a:p>
          <a:p>
            <a:r>
              <a:rPr lang="en-IN" dirty="0"/>
              <a:t>    "NEG_B",</a:t>
            </a:r>
          </a:p>
          <a:p>
            <a:r>
              <a:rPr lang="en-IN" dirty="0"/>
              <a:t>    "B_PLUS_1",</a:t>
            </a:r>
          </a:p>
          <a:p>
            <a:r>
              <a:rPr lang="en-IN" dirty="0"/>
              <a:t>    "A_PLUS_B",</a:t>
            </a:r>
          </a:p>
          <a:p>
            <a:r>
              <a:rPr lang="en-IN" dirty="0"/>
              <a:t>    "NOT_A",</a:t>
            </a:r>
          </a:p>
          <a:p>
            <a:r>
              <a:rPr lang="en-IN" dirty="0"/>
              <a:t>    "NOT_B",</a:t>
            </a:r>
          </a:p>
          <a:p>
            <a:r>
              <a:rPr lang="en-IN" dirty="0"/>
              <a:t>    "A_AND_B",</a:t>
            </a:r>
          </a:p>
          <a:p>
            <a:r>
              <a:rPr lang="en-IN" dirty="0"/>
              <a:t>    "A_OR_B",</a:t>
            </a:r>
          </a:p>
          <a:p>
            <a:r>
              <a:rPr lang="en-IN" dirty="0"/>
              <a:t>    "A_XOR_B",</a:t>
            </a:r>
          </a:p>
          <a:p>
            <a:r>
              <a:rPr lang="en-IN" dirty="0"/>
              <a:t>    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7E91E-905A-40C3-9C6E-0CFB49BAD1F7}"/>
              </a:ext>
            </a:extLst>
          </p:cNvPr>
          <p:cNvSpPr/>
          <p:nvPr/>
        </p:nvSpPr>
        <p:spPr>
          <a:xfrm>
            <a:off x="5257800" y="45609"/>
            <a:ext cx="6096000" cy="67403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IN" dirty="0"/>
              <a:t>@block</a:t>
            </a:r>
          </a:p>
          <a:p>
            <a:r>
              <a:rPr lang="en-IN" dirty="0"/>
              <a:t>def </a:t>
            </a:r>
            <a:r>
              <a:rPr lang="en-IN" dirty="0" err="1"/>
              <a:t>ALU_combi</a:t>
            </a:r>
            <a:r>
              <a:rPr lang="en-IN" dirty="0"/>
              <a:t>(q, o, z, n, a, b, f, width=16):</a:t>
            </a:r>
          </a:p>
          <a:p>
            <a:r>
              <a:rPr lang="en-IN" dirty="0"/>
              <a:t>    """</a:t>
            </a:r>
          </a:p>
          <a:p>
            <a:r>
              <a:rPr lang="en-IN" dirty="0"/>
              <a:t>    Simple ALU.</a:t>
            </a:r>
          </a:p>
          <a:p>
            <a:r>
              <a:rPr lang="en-IN" dirty="0"/>
              <a:t>    See ARM System </a:t>
            </a:r>
            <a:r>
              <a:rPr lang="en-IN" dirty="0" err="1"/>
              <a:t>Aerchitecture</a:t>
            </a:r>
            <a:r>
              <a:rPr lang="en-IN" dirty="0"/>
              <a:t> "Introduction To Processor    </a:t>
            </a:r>
            <a:br>
              <a:rPr lang="en-IN" dirty="0"/>
            </a:br>
            <a:r>
              <a:rPr lang="en-IN" dirty="0"/>
              <a:t>    Design"</a:t>
            </a:r>
          </a:p>
          <a:p>
            <a:r>
              <a:rPr lang="en-IN" dirty="0"/>
              <a:t>    """</a:t>
            </a:r>
          </a:p>
          <a:p>
            <a:r>
              <a:rPr lang="en-IN" dirty="0"/>
              <a:t>    result = Signal(</a:t>
            </a:r>
            <a:r>
              <a:rPr lang="en-IN" dirty="0" err="1"/>
              <a:t>intbv</a:t>
            </a:r>
            <a:r>
              <a:rPr lang="en-IN" dirty="0"/>
              <a:t>(0)[width:])</a:t>
            </a:r>
          </a:p>
          <a:p>
            <a:r>
              <a:rPr lang="en-IN" dirty="0"/>
              <a:t>    @</a:t>
            </a:r>
            <a:r>
              <a:rPr lang="en-IN" dirty="0" err="1"/>
              <a:t>always_comb</a:t>
            </a:r>
            <a:r>
              <a:rPr lang="en-IN" dirty="0"/>
              <a:t>  </a:t>
            </a:r>
          </a:p>
          <a:p>
            <a:r>
              <a:rPr lang="en-IN" dirty="0"/>
              <a:t>    def </a:t>
            </a:r>
            <a:r>
              <a:rPr lang="en-IN" dirty="0" err="1"/>
              <a:t>alu_func</a:t>
            </a:r>
            <a:r>
              <a:rPr lang="en-IN" dirty="0"/>
              <a:t>():</a:t>
            </a:r>
          </a:p>
          <a:p>
            <a:r>
              <a:rPr lang="en-IN" dirty="0"/>
              <a:t>        if f == </a:t>
            </a:r>
            <a:r>
              <a:rPr lang="en-IN" dirty="0" err="1"/>
              <a:t>t_ALU_FUNCTION.ZERO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0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t_ALU_FUNCTION.ONES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2 ** width - 1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t_ALU_FUNCTION.NEG_A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-a % 2 ** width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t_ALU_FUNCTION.NEG_B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-b % 2 ** width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t_ALU_FUNCTION.NOT_A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~a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t_ALU_FUNCTION.NOT_B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~b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t_ALU_FUNCTION.A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62FCD-1C2F-4BFE-A5FA-169C7E8AD0CC}"/>
              </a:ext>
            </a:extLst>
          </p:cNvPr>
          <p:cNvSpPr txBox="1"/>
          <p:nvPr/>
        </p:nvSpPr>
        <p:spPr>
          <a:xfrm>
            <a:off x="407963" y="379828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16-bit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78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81601-6A6C-45A6-A77E-ADE5D13A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35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B3AB0B-35B1-434A-AF67-95EBA461226D}"/>
              </a:ext>
            </a:extLst>
          </p:cNvPr>
          <p:cNvSpPr/>
          <p:nvPr/>
        </p:nvSpPr>
        <p:spPr>
          <a:xfrm>
            <a:off x="375138" y="1448197"/>
            <a:ext cx="5575497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t_ALU_FUNCTION.B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b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t_ALU_FUNCTION.A_PLUS_1: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a + 1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t_ALU_FUNCTION.B_PLUS_1: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b + 1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t_ALU_FUNCTION.A_AND_B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a &amp; b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t_ALU_FUNCTION.A_OR_B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a | b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t_ALU_FUNCTION.A_XOR_B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a ^ b</a:t>
            </a:r>
          </a:p>
          <a:p>
            <a:r>
              <a:rPr lang="en-IN" dirty="0"/>
              <a:t>        </a:t>
            </a:r>
            <a:r>
              <a:rPr lang="en-IN" dirty="0" err="1"/>
              <a:t>elif</a:t>
            </a:r>
            <a:r>
              <a:rPr lang="en-IN" dirty="0"/>
              <a:t> f == </a:t>
            </a:r>
            <a:r>
              <a:rPr lang="en-IN" dirty="0" err="1"/>
              <a:t>t_ALU_FUNCTION.A_PLUS_B</a:t>
            </a:r>
            <a:r>
              <a:rPr lang="en-IN" dirty="0"/>
              <a:t>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 = a + b</a:t>
            </a:r>
          </a:p>
          <a:p>
            <a:r>
              <a:rPr lang="en-IN" dirty="0"/>
              <a:t>        else:</a:t>
            </a:r>
          </a:p>
          <a:p>
            <a:r>
              <a:rPr lang="en-IN" dirty="0"/>
              <a:t>            </a:t>
            </a:r>
            <a:r>
              <a:rPr lang="en-IN" dirty="0" err="1"/>
              <a:t>result.next</a:t>
            </a:r>
            <a:r>
              <a:rPr lang="en-IN" dirty="0"/>
              <a:t>=0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020D0-487D-4036-AC96-43123A039B00}"/>
              </a:ext>
            </a:extLst>
          </p:cNvPr>
          <p:cNvSpPr/>
          <p:nvPr/>
        </p:nvSpPr>
        <p:spPr>
          <a:xfrm>
            <a:off x="6241366" y="1305341"/>
            <a:ext cx="5575496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 @</a:t>
            </a:r>
            <a:r>
              <a:rPr lang="en-IN" dirty="0" err="1"/>
              <a:t>always_comb</a:t>
            </a:r>
            <a:endParaRPr lang="en-IN" dirty="0"/>
          </a:p>
          <a:p>
            <a:r>
              <a:rPr lang="en-IN" dirty="0"/>
              <a:t>    def </a:t>
            </a:r>
            <a:r>
              <a:rPr lang="en-IN" dirty="0" err="1"/>
              <a:t>alu_status</a:t>
            </a:r>
            <a:r>
              <a:rPr lang="en-IN" dirty="0"/>
              <a:t>():</a:t>
            </a:r>
          </a:p>
          <a:p>
            <a:r>
              <a:rPr lang="en-IN" dirty="0"/>
              <a:t>        </a:t>
            </a:r>
            <a:r>
              <a:rPr lang="en-IN" dirty="0" err="1"/>
              <a:t>q.next</a:t>
            </a:r>
            <a:r>
              <a:rPr lang="en-IN" dirty="0"/>
              <a:t> = result</a:t>
            </a:r>
          </a:p>
          <a:p>
            <a:endParaRPr lang="en-IN" dirty="0"/>
          </a:p>
          <a:p>
            <a:r>
              <a:rPr lang="en-IN" dirty="0"/>
              <a:t>        if result == 0:</a:t>
            </a:r>
          </a:p>
          <a:p>
            <a:r>
              <a:rPr lang="en-IN" dirty="0"/>
              <a:t>            </a:t>
            </a:r>
            <a:r>
              <a:rPr lang="en-IN" dirty="0" err="1"/>
              <a:t>z.next</a:t>
            </a:r>
            <a:r>
              <a:rPr lang="en-IN" dirty="0"/>
              <a:t> = 1</a:t>
            </a:r>
          </a:p>
          <a:p>
            <a:r>
              <a:rPr lang="en-IN" dirty="0"/>
              <a:t>        else:</a:t>
            </a:r>
          </a:p>
          <a:p>
            <a:r>
              <a:rPr lang="en-IN" dirty="0"/>
              <a:t>            </a:t>
            </a:r>
            <a:r>
              <a:rPr lang="en-IN" dirty="0" err="1"/>
              <a:t>z.next</a:t>
            </a:r>
            <a:r>
              <a:rPr lang="en-IN" dirty="0"/>
              <a:t> = 0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n.next</a:t>
            </a:r>
            <a:r>
              <a:rPr lang="en-IN" dirty="0"/>
              <a:t> = 0</a:t>
            </a:r>
          </a:p>
          <a:p>
            <a:endParaRPr lang="en-IN" dirty="0"/>
          </a:p>
          <a:p>
            <a:r>
              <a:rPr lang="en-IN" dirty="0"/>
              <a:t>        # how to detect overflow?</a:t>
            </a:r>
          </a:p>
          <a:p>
            <a:r>
              <a:rPr lang="en-IN" dirty="0"/>
              <a:t>        </a:t>
            </a:r>
            <a:r>
              <a:rPr lang="en-IN" dirty="0" err="1"/>
              <a:t>o.next</a:t>
            </a:r>
            <a:r>
              <a:rPr lang="en-IN" dirty="0"/>
              <a:t> = 0</a:t>
            </a:r>
          </a:p>
          <a:p>
            <a:endParaRPr lang="en-IN" dirty="0"/>
          </a:p>
          <a:p>
            <a:r>
              <a:rPr lang="en-IN" dirty="0"/>
              <a:t>    return instances()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EEB0B-F1DD-44CF-B196-F5AA9FDCA03E}"/>
              </a:ext>
            </a:extLst>
          </p:cNvPr>
          <p:cNvSpPr txBox="1"/>
          <p:nvPr/>
        </p:nvSpPr>
        <p:spPr>
          <a:xfrm>
            <a:off x="407963" y="379828"/>
            <a:ext cx="6091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16-bit			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904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C4269-35D9-4851-AD4A-0B87FAA2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36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485761-90DE-4C1D-B732-F3201385084F}"/>
              </a:ext>
            </a:extLst>
          </p:cNvPr>
          <p:cNvSpPr/>
          <p:nvPr/>
        </p:nvSpPr>
        <p:spPr>
          <a:xfrm>
            <a:off x="3048000" y="185934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def convert():</a:t>
            </a:r>
          </a:p>
          <a:p>
            <a:r>
              <a:rPr lang="en-IN" dirty="0"/>
              <a:t>    n = Signal(bool(0))</a:t>
            </a:r>
          </a:p>
          <a:p>
            <a:r>
              <a:rPr lang="en-IN" dirty="0"/>
              <a:t>    z = Signal(bool(0))</a:t>
            </a:r>
          </a:p>
          <a:p>
            <a:r>
              <a:rPr lang="en-IN" dirty="0"/>
              <a:t>    o = Signal(bool(0))</a:t>
            </a:r>
          </a:p>
          <a:p>
            <a:r>
              <a:rPr lang="en-IN" dirty="0"/>
              <a:t>    q = Signal(</a:t>
            </a:r>
            <a:r>
              <a:rPr lang="en-IN" dirty="0" err="1"/>
              <a:t>intbv</a:t>
            </a:r>
            <a:r>
              <a:rPr lang="en-IN" dirty="0"/>
              <a:t>(0)[16:])</a:t>
            </a:r>
          </a:p>
          <a:p>
            <a:r>
              <a:rPr lang="en-IN" dirty="0"/>
              <a:t>    a = Signal(</a:t>
            </a:r>
            <a:r>
              <a:rPr lang="en-IN" dirty="0" err="1"/>
              <a:t>intbv</a:t>
            </a:r>
            <a:r>
              <a:rPr lang="en-IN" dirty="0"/>
              <a:t>(0)[16:])</a:t>
            </a:r>
          </a:p>
          <a:p>
            <a:r>
              <a:rPr lang="en-IN" dirty="0"/>
              <a:t>    b = Signal(</a:t>
            </a:r>
            <a:r>
              <a:rPr lang="en-IN" dirty="0" err="1"/>
              <a:t>intbv</a:t>
            </a:r>
            <a:r>
              <a:rPr lang="en-IN" dirty="0"/>
              <a:t>(0)[16:])</a:t>
            </a:r>
          </a:p>
          <a:p>
            <a:r>
              <a:rPr lang="en-IN" dirty="0"/>
              <a:t>    f = Signal(</a:t>
            </a:r>
            <a:r>
              <a:rPr lang="en-IN" dirty="0" err="1"/>
              <a:t>t_ALU_FUNCTION.ZERO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convInst</a:t>
            </a:r>
            <a:r>
              <a:rPr lang="en-IN" dirty="0"/>
              <a:t> = </a:t>
            </a:r>
            <a:r>
              <a:rPr lang="en-IN" dirty="0" err="1"/>
              <a:t>ALU_combi</a:t>
            </a:r>
            <a:r>
              <a:rPr lang="en-IN" dirty="0"/>
              <a:t>(q, o, z, n, a, b, f, width=16)</a:t>
            </a:r>
          </a:p>
          <a:p>
            <a:r>
              <a:rPr lang="en-IN" dirty="0"/>
              <a:t>    </a:t>
            </a:r>
            <a:r>
              <a:rPr lang="en-IN" dirty="0" err="1"/>
              <a:t>convInst.convert</a:t>
            </a:r>
            <a:r>
              <a:rPr lang="en-IN" dirty="0"/>
              <a:t>(</a:t>
            </a:r>
            <a:r>
              <a:rPr lang="en-IN" dirty="0" err="1"/>
              <a:t>hdl</a:t>
            </a:r>
            <a:r>
              <a:rPr lang="en-IN" dirty="0"/>
              <a:t>='Verilog')</a:t>
            </a:r>
          </a:p>
          <a:p>
            <a:r>
              <a:rPr lang="en-IN" dirty="0"/>
              <a:t>convert()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E666B-0C4A-4970-BB11-481B36AE66AA}"/>
              </a:ext>
            </a:extLst>
          </p:cNvPr>
          <p:cNvSpPr txBox="1"/>
          <p:nvPr/>
        </p:nvSpPr>
        <p:spPr>
          <a:xfrm>
            <a:off x="407963" y="379828"/>
            <a:ext cx="6091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16-bit			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635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E7E3D-EB2D-60FE-56A8-FD7C61A6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69D09-9A24-2551-2E6A-60EF7E99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115"/>
            <a:ext cx="12192000" cy="6047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E6DEF-3BF7-AB24-95F7-EAE1D55DB6B2}"/>
              </a:ext>
            </a:extLst>
          </p:cNvPr>
          <p:cNvSpPr txBox="1"/>
          <p:nvPr/>
        </p:nvSpPr>
        <p:spPr>
          <a:xfrm>
            <a:off x="103162" y="-52787"/>
            <a:ext cx="6091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16-bit			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43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EDE49-3097-0C79-D5CF-EAA0C26B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38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49855D-8DDC-B493-6F62-623384DA59E8}"/>
              </a:ext>
            </a:extLst>
          </p:cNvPr>
          <p:cNvSpPr txBox="1"/>
          <p:nvPr/>
        </p:nvSpPr>
        <p:spPr>
          <a:xfrm>
            <a:off x="112995" y="75028"/>
            <a:ext cx="6091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16-bit			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ED669-3BEB-A959-450E-19A4740A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036"/>
            <a:ext cx="12192000" cy="58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69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96A05-037B-A9D4-AF4F-F252E3E82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39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EB32A-7334-5B05-ADF7-389DE8EC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6" y="1052338"/>
            <a:ext cx="5105842" cy="1882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8F44B-B092-8D6C-3E0F-7963AF8C6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98" y="1052338"/>
            <a:ext cx="6073666" cy="3505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CB467-0AD5-BE0F-8272-4F0CCEA27E44}"/>
              </a:ext>
            </a:extLst>
          </p:cNvPr>
          <p:cNvSpPr txBox="1"/>
          <p:nvPr/>
        </p:nvSpPr>
        <p:spPr>
          <a:xfrm>
            <a:off x="1032387" y="3952568"/>
            <a:ext cx="29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Resource utilization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BB41C-012D-5661-EB58-297F232AC80F}"/>
              </a:ext>
            </a:extLst>
          </p:cNvPr>
          <p:cNvSpPr txBox="1"/>
          <p:nvPr/>
        </p:nvSpPr>
        <p:spPr>
          <a:xfrm>
            <a:off x="6567948" y="5102942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Power report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86A41-9402-8027-BAE1-770345DC571B}"/>
              </a:ext>
            </a:extLst>
          </p:cNvPr>
          <p:cNvSpPr txBox="1"/>
          <p:nvPr/>
        </p:nvSpPr>
        <p:spPr>
          <a:xfrm>
            <a:off x="112995" y="75028"/>
            <a:ext cx="6091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16-bit				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02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7CE79-316F-E208-7E59-11E21EAB2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503262"/>
            <a:ext cx="7865806" cy="52101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A316E-295C-47BC-B81F-DA8C2B5D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968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A5922-470F-421C-B062-43EA6FC0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40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C3BAA-E400-4936-A57F-B0399E0C5059}"/>
              </a:ext>
            </a:extLst>
          </p:cNvPr>
          <p:cNvSpPr txBox="1"/>
          <p:nvPr/>
        </p:nvSpPr>
        <p:spPr>
          <a:xfrm>
            <a:off x="511278" y="267617"/>
            <a:ext cx="609600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Flipflop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Flipflop with asynchronous reset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</a:t>
            </a:r>
          </a:p>
          <a:p>
            <a:pPr marL="342900" indent="-342900"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047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E8A80-E028-6027-36E0-B07E4A3A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FF68E-91ED-CE4F-DE93-2308033C0354}"/>
              </a:ext>
            </a:extLst>
          </p:cNvPr>
          <p:cNvSpPr txBox="1"/>
          <p:nvPr/>
        </p:nvSpPr>
        <p:spPr>
          <a:xfrm>
            <a:off x="265470" y="364246"/>
            <a:ext cx="11316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D Flipflop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02264-1EBC-5B77-5AD0-DDDCC1B753BD}"/>
              </a:ext>
            </a:extLst>
          </p:cNvPr>
          <p:cNvSpPr txBox="1"/>
          <p:nvPr/>
        </p:nvSpPr>
        <p:spPr>
          <a:xfrm>
            <a:off x="2113935" y="1082751"/>
            <a:ext cx="6096000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*</a:t>
            </a:r>
          </a:p>
          <a:p>
            <a:endParaRPr lang="en-IN" dirty="0"/>
          </a:p>
          <a:p>
            <a:r>
              <a:rPr lang="en-IN" dirty="0"/>
              <a:t>@block</a:t>
            </a:r>
          </a:p>
          <a:p>
            <a:r>
              <a:rPr lang="en-IN" dirty="0"/>
              <a:t>def </a:t>
            </a:r>
            <a:r>
              <a:rPr lang="en-IN" dirty="0" err="1"/>
              <a:t>dff</a:t>
            </a:r>
            <a:r>
              <a:rPr lang="en-IN" dirty="0"/>
              <a:t>(q, d, </a:t>
            </a:r>
            <a:r>
              <a:rPr lang="en-IN" dirty="0" err="1"/>
              <a:t>clk</a:t>
            </a:r>
            <a:r>
              <a:rPr lang="en-IN" dirty="0"/>
              <a:t>):</a:t>
            </a:r>
          </a:p>
          <a:p>
            <a:endParaRPr lang="en-IN" dirty="0"/>
          </a:p>
          <a:p>
            <a:r>
              <a:rPr lang="en-IN" dirty="0"/>
              <a:t>    @always(clk.posedge)</a:t>
            </a:r>
          </a:p>
          <a:p>
            <a:r>
              <a:rPr lang="en-IN" dirty="0"/>
              <a:t>    def logic():</a:t>
            </a:r>
          </a:p>
          <a:p>
            <a:r>
              <a:rPr lang="en-IN" dirty="0"/>
              <a:t>        </a:t>
            </a:r>
            <a:r>
              <a:rPr lang="en-IN" dirty="0" err="1"/>
              <a:t>q.next</a:t>
            </a:r>
            <a:r>
              <a:rPr lang="en-IN" dirty="0"/>
              <a:t> = d</a:t>
            </a:r>
          </a:p>
          <a:p>
            <a:endParaRPr lang="en-IN" dirty="0"/>
          </a:p>
          <a:p>
            <a:r>
              <a:rPr lang="en-IN" dirty="0"/>
              <a:t>    return logic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def convert():</a:t>
            </a:r>
          </a:p>
          <a:p>
            <a:r>
              <a:rPr lang="en-IN" dirty="0"/>
              <a:t>    q, d, </a:t>
            </a:r>
            <a:r>
              <a:rPr lang="en-IN" dirty="0" err="1"/>
              <a:t>clk</a:t>
            </a:r>
            <a:r>
              <a:rPr lang="en-IN" dirty="0"/>
              <a:t> = [Signal(bool(0)) for </a:t>
            </a:r>
            <a:r>
              <a:rPr lang="en-IN" dirty="0" err="1"/>
              <a:t>i</a:t>
            </a:r>
            <a:r>
              <a:rPr lang="en-IN" dirty="0"/>
              <a:t> in range(3)]</a:t>
            </a:r>
          </a:p>
          <a:p>
            <a:r>
              <a:rPr lang="en-IN" dirty="0"/>
              <a:t>    </a:t>
            </a:r>
            <a:r>
              <a:rPr lang="en-IN" dirty="0" err="1"/>
              <a:t>convInst</a:t>
            </a:r>
            <a:r>
              <a:rPr lang="en-IN" dirty="0"/>
              <a:t> = </a:t>
            </a:r>
            <a:r>
              <a:rPr lang="en-IN" dirty="0" err="1"/>
              <a:t>dff</a:t>
            </a:r>
            <a:r>
              <a:rPr lang="en-IN" dirty="0"/>
              <a:t>(q, d, </a:t>
            </a:r>
            <a:r>
              <a:rPr lang="en-IN" dirty="0" err="1"/>
              <a:t>clk</a:t>
            </a:r>
            <a:r>
              <a:rPr lang="en-IN" dirty="0"/>
              <a:t>) </a:t>
            </a:r>
          </a:p>
          <a:p>
            <a:r>
              <a:rPr lang="en-IN" dirty="0"/>
              <a:t>    </a:t>
            </a:r>
            <a:r>
              <a:rPr lang="en-IN" dirty="0" err="1"/>
              <a:t>convInst.convert</a:t>
            </a:r>
            <a:r>
              <a:rPr lang="en-IN" dirty="0"/>
              <a:t>(</a:t>
            </a:r>
            <a:r>
              <a:rPr lang="en-IN" dirty="0" err="1"/>
              <a:t>hdl</a:t>
            </a:r>
            <a:r>
              <a:rPr lang="en-IN" dirty="0"/>
              <a:t>='Verilog')</a:t>
            </a:r>
          </a:p>
          <a:p>
            <a:endParaRPr lang="en-IN" dirty="0"/>
          </a:p>
          <a:p>
            <a:r>
              <a:rPr lang="en-IN" dirty="0"/>
              <a:t>convert()</a:t>
            </a:r>
          </a:p>
        </p:txBody>
      </p:sp>
    </p:spTree>
    <p:extLst>
      <p:ext uri="{BB962C8B-B14F-4D97-AF65-F5344CB8AC3E}">
        <p14:creationId xmlns:p14="http://schemas.microsoft.com/office/powerpoint/2010/main" val="2759484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D4B12-51E0-1EEF-06B3-96FA54F0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42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297F8-FA85-02BE-F328-F1A7083681B4}"/>
              </a:ext>
            </a:extLst>
          </p:cNvPr>
          <p:cNvSpPr txBox="1"/>
          <p:nvPr/>
        </p:nvSpPr>
        <p:spPr>
          <a:xfrm>
            <a:off x="265470" y="364246"/>
            <a:ext cx="11316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D Flipflop –Cont’d.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4FFC9-D758-4FCA-AB65-4E90CE0A5291}"/>
              </a:ext>
            </a:extLst>
          </p:cNvPr>
          <p:cNvSpPr txBox="1"/>
          <p:nvPr/>
        </p:nvSpPr>
        <p:spPr>
          <a:xfrm>
            <a:off x="1022555" y="1366163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File: </a:t>
            </a:r>
            <a:r>
              <a:rPr lang="en-IN" dirty="0" err="1"/>
              <a:t>dff.v</a:t>
            </a:r>
            <a:endParaRPr lang="en-IN" dirty="0"/>
          </a:p>
          <a:p>
            <a:r>
              <a:rPr lang="en-IN" dirty="0"/>
              <a:t>// Generated by </a:t>
            </a:r>
            <a:r>
              <a:rPr lang="en-IN" dirty="0" err="1"/>
              <a:t>MyHDL</a:t>
            </a:r>
            <a:r>
              <a:rPr lang="en-IN" dirty="0"/>
              <a:t> 0.11</a:t>
            </a:r>
          </a:p>
          <a:p>
            <a:r>
              <a:rPr lang="en-IN" dirty="0"/>
              <a:t>// Date: Fri Dec 15 14:55:06 2023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`timescale 1ns/10ps</a:t>
            </a:r>
          </a:p>
          <a:p>
            <a:endParaRPr lang="en-IN" dirty="0"/>
          </a:p>
          <a:p>
            <a:r>
              <a:rPr lang="en-IN" dirty="0"/>
              <a:t>module </a:t>
            </a:r>
            <a:r>
              <a:rPr lang="en-IN" dirty="0" err="1"/>
              <a:t>dff</a:t>
            </a:r>
            <a:r>
              <a:rPr lang="en-IN" dirty="0"/>
              <a:t> (  q,  d,  </a:t>
            </a:r>
            <a:r>
              <a:rPr lang="en-IN" dirty="0" err="1"/>
              <a:t>clk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/>
              <a:t>output q;</a:t>
            </a:r>
          </a:p>
          <a:p>
            <a:r>
              <a:rPr lang="en-IN" dirty="0"/>
              <a:t>reg q;</a:t>
            </a:r>
          </a:p>
          <a:p>
            <a:r>
              <a:rPr lang="en-IN" dirty="0"/>
              <a:t>input d;</a:t>
            </a:r>
          </a:p>
          <a:p>
            <a:r>
              <a:rPr lang="en-IN" dirty="0"/>
              <a:t>input </a:t>
            </a:r>
            <a:r>
              <a:rPr lang="en-IN" dirty="0" err="1"/>
              <a:t>clk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always @(posedge </a:t>
            </a:r>
            <a:r>
              <a:rPr lang="en-IN" dirty="0" err="1"/>
              <a:t>clk</a:t>
            </a:r>
            <a:r>
              <a:rPr lang="en-IN" dirty="0"/>
              <a:t>) begin: DFF_LOGIC</a:t>
            </a:r>
          </a:p>
          <a:p>
            <a:r>
              <a:rPr lang="en-IN" dirty="0"/>
              <a:t>    q &lt;= d;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  <a:p>
            <a:r>
              <a:rPr lang="en-IN" dirty="0" err="1"/>
              <a:t>endmodule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889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A59A7E-2CF9-958A-3203-94E161B9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DF96D-C7C5-0127-65F8-DCA872B1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630"/>
            <a:ext cx="12192000" cy="5798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CB49C-FB80-5C17-E2A9-E87020B43210}"/>
              </a:ext>
            </a:extLst>
          </p:cNvPr>
          <p:cNvSpPr txBox="1"/>
          <p:nvPr/>
        </p:nvSpPr>
        <p:spPr>
          <a:xfrm>
            <a:off x="36871" y="46739"/>
            <a:ext cx="11316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D Flipflop –Cont’d.</a:t>
            </a:r>
          </a:p>
        </p:txBody>
      </p:sp>
    </p:spTree>
    <p:extLst>
      <p:ext uri="{BB962C8B-B14F-4D97-AF65-F5344CB8AC3E}">
        <p14:creationId xmlns:p14="http://schemas.microsoft.com/office/powerpoint/2010/main" val="1322724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92A56-9D5A-8FE1-3C6D-E84B6E58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90A22-A10C-69B4-E558-784BEA83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514"/>
            <a:ext cx="12192000" cy="555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84B95-E1A6-E9DF-A3C9-DCDAECBC3019}"/>
              </a:ext>
            </a:extLst>
          </p:cNvPr>
          <p:cNvSpPr txBox="1"/>
          <p:nvPr/>
        </p:nvSpPr>
        <p:spPr>
          <a:xfrm>
            <a:off x="36871" y="95899"/>
            <a:ext cx="11316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D Flipflop –Cont’d.</a:t>
            </a:r>
          </a:p>
        </p:txBody>
      </p:sp>
    </p:spTree>
    <p:extLst>
      <p:ext uri="{BB962C8B-B14F-4D97-AF65-F5344CB8AC3E}">
        <p14:creationId xmlns:p14="http://schemas.microsoft.com/office/powerpoint/2010/main" val="1305714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59A60-DC49-D754-0469-84FC17B9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41AF0-B380-A34D-8E90-F89ADD11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8" y="1584800"/>
            <a:ext cx="4808637" cy="184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F6CAF-9680-1C48-82C7-67C7EC53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15" y="999049"/>
            <a:ext cx="6066046" cy="3581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7F77-9FFC-FC5F-83A9-446CA93FC34C}"/>
              </a:ext>
            </a:extLst>
          </p:cNvPr>
          <p:cNvSpPr txBox="1"/>
          <p:nvPr/>
        </p:nvSpPr>
        <p:spPr>
          <a:xfrm>
            <a:off x="1032387" y="3952568"/>
            <a:ext cx="29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Resource utilization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523ED-8733-91C9-8E4F-E68A82D285BD}"/>
              </a:ext>
            </a:extLst>
          </p:cNvPr>
          <p:cNvSpPr txBox="1"/>
          <p:nvPr/>
        </p:nvSpPr>
        <p:spPr>
          <a:xfrm>
            <a:off x="6567948" y="5102942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Power report 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39EAD-7C91-F866-DEBD-0C4250361F59}"/>
              </a:ext>
            </a:extLst>
          </p:cNvPr>
          <p:cNvSpPr txBox="1"/>
          <p:nvPr/>
        </p:nvSpPr>
        <p:spPr>
          <a:xfrm>
            <a:off x="36871" y="95899"/>
            <a:ext cx="11316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D Flipflop –Cont’d.</a:t>
            </a:r>
          </a:p>
        </p:txBody>
      </p:sp>
    </p:spTree>
    <p:extLst>
      <p:ext uri="{BB962C8B-B14F-4D97-AF65-F5344CB8AC3E}">
        <p14:creationId xmlns:p14="http://schemas.microsoft.com/office/powerpoint/2010/main" val="3564577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28BB7-D448-C99D-D01F-558F43AA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510B1-745A-B5B6-EB0A-1DAE75087AD3}"/>
              </a:ext>
            </a:extLst>
          </p:cNvPr>
          <p:cNvSpPr txBox="1"/>
          <p:nvPr/>
        </p:nvSpPr>
        <p:spPr>
          <a:xfrm>
            <a:off x="609600" y="487825"/>
            <a:ext cx="10127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D Flipflop with asynchronous reset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1D396-81DD-17AF-0914-A447FD5A756E}"/>
              </a:ext>
            </a:extLst>
          </p:cNvPr>
          <p:cNvSpPr txBox="1"/>
          <p:nvPr/>
        </p:nvSpPr>
        <p:spPr>
          <a:xfrm>
            <a:off x="2772697" y="1460599"/>
            <a:ext cx="6096000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*</a:t>
            </a:r>
          </a:p>
          <a:p>
            <a:endParaRPr lang="en-IN" dirty="0"/>
          </a:p>
          <a:p>
            <a:r>
              <a:rPr lang="en-IN" dirty="0"/>
              <a:t>@block</a:t>
            </a:r>
          </a:p>
          <a:p>
            <a:r>
              <a:rPr lang="en-IN" dirty="0"/>
              <a:t>def </a:t>
            </a:r>
            <a:r>
              <a:rPr lang="en-IN" dirty="0" err="1"/>
              <a:t>dffa</a:t>
            </a:r>
            <a:r>
              <a:rPr lang="en-IN" dirty="0"/>
              <a:t>(q, d, </a:t>
            </a:r>
            <a:r>
              <a:rPr lang="en-IN" dirty="0" err="1"/>
              <a:t>clk</a:t>
            </a:r>
            <a:r>
              <a:rPr lang="en-IN" dirty="0"/>
              <a:t>, </a:t>
            </a:r>
            <a:r>
              <a:rPr lang="en-IN" dirty="0" err="1"/>
              <a:t>rst</a:t>
            </a:r>
            <a:r>
              <a:rPr lang="en-IN" dirty="0"/>
              <a:t>):</a:t>
            </a:r>
          </a:p>
          <a:p>
            <a:endParaRPr lang="en-IN" dirty="0"/>
          </a:p>
          <a:p>
            <a:r>
              <a:rPr lang="en-IN" dirty="0"/>
              <a:t>    @always_seq(clk.posedge, reset=</a:t>
            </a:r>
            <a:r>
              <a:rPr lang="en-IN" dirty="0" err="1"/>
              <a:t>rst</a:t>
            </a:r>
            <a:r>
              <a:rPr lang="en-IN" dirty="0"/>
              <a:t>)</a:t>
            </a:r>
          </a:p>
          <a:p>
            <a:r>
              <a:rPr lang="en-IN" dirty="0"/>
              <a:t>    def logic():</a:t>
            </a:r>
          </a:p>
          <a:p>
            <a:r>
              <a:rPr lang="en-IN" dirty="0"/>
              <a:t>        </a:t>
            </a:r>
            <a:r>
              <a:rPr lang="en-IN" dirty="0" err="1"/>
              <a:t>q.next</a:t>
            </a:r>
            <a:r>
              <a:rPr lang="en-IN" dirty="0"/>
              <a:t> = d</a:t>
            </a:r>
          </a:p>
          <a:p>
            <a:endParaRPr lang="en-IN" dirty="0"/>
          </a:p>
          <a:p>
            <a:r>
              <a:rPr lang="en-IN" dirty="0"/>
              <a:t>    return logic</a:t>
            </a:r>
          </a:p>
          <a:p>
            <a:endParaRPr lang="en-IN" dirty="0"/>
          </a:p>
          <a:p>
            <a:r>
              <a:rPr lang="en-IN" dirty="0"/>
              <a:t>def convert():</a:t>
            </a:r>
          </a:p>
          <a:p>
            <a:r>
              <a:rPr lang="en-IN" dirty="0"/>
              <a:t>    q, d, </a:t>
            </a:r>
            <a:r>
              <a:rPr lang="en-IN" dirty="0" err="1"/>
              <a:t>clk</a:t>
            </a:r>
            <a:r>
              <a:rPr lang="en-IN" dirty="0"/>
              <a:t> = [Signal(bool(0)) for </a:t>
            </a:r>
            <a:r>
              <a:rPr lang="en-IN" dirty="0" err="1"/>
              <a:t>i</a:t>
            </a:r>
            <a:r>
              <a:rPr lang="en-IN" dirty="0"/>
              <a:t> in range(3)]</a:t>
            </a:r>
          </a:p>
          <a:p>
            <a:r>
              <a:rPr lang="en-IN" dirty="0"/>
              <a:t>    </a:t>
            </a:r>
            <a:r>
              <a:rPr lang="en-IN" dirty="0" err="1"/>
              <a:t>rst</a:t>
            </a:r>
            <a:r>
              <a:rPr lang="en-IN" dirty="0"/>
              <a:t> = </a:t>
            </a:r>
            <a:r>
              <a:rPr lang="en-IN" dirty="0" err="1"/>
              <a:t>ResetSignal</a:t>
            </a:r>
            <a:r>
              <a:rPr lang="en-IN" dirty="0"/>
              <a:t>(</a:t>
            </a:r>
            <a:r>
              <a:rPr lang="en-IN" dirty="0" err="1"/>
              <a:t>val</a:t>
            </a:r>
            <a:r>
              <a:rPr lang="en-IN" dirty="0"/>
              <a:t>=1, active=0, </a:t>
            </a:r>
            <a:r>
              <a:rPr lang="en-IN" dirty="0" err="1"/>
              <a:t>isasync</a:t>
            </a:r>
            <a:r>
              <a:rPr lang="en-IN" dirty="0"/>
              <a:t>=True)</a:t>
            </a:r>
          </a:p>
          <a:p>
            <a:r>
              <a:rPr lang="en-IN" dirty="0"/>
              <a:t>    </a:t>
            </a:r>
            <a:r>
              <a:rPr lang="en-IN" dirty="0" err="1"/>
              <a:t>convInst</a:t>
            </a:r>
            <a:r>
              <a:rPr lang="en-IN" dirty="0"/>
              <a:t> = </a:t>
            </a:r>
            <a:r>
              <a:rPr lang="en-IN" dirty="0" err="1"/>
              <a:t>dffa</a:t>
            </a:r>
            <a:r>
              <a:rPr lang="en-IN" dirty="0"/>
              <a:t>(q, d, </a:t>
            </a:r>
            <a:r>
              <a:rPr lang="en-IN" dirty="0" err="1"/>
              <a:t>clk</a:t>
            </a:r>
            <a:r>
              <a:rPr lang="en-IN" dirty="0"/>
              <a:t>, </a:t>
            </a:r>
            <a:r>
              <a:rPr lang="en-IN" dirty="0" err="1"/>
              <a:t>rst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convInst.convert</a:t>
            </a:r>
            <a:r>
              <a:rPr lang="en-IN" dirty="0"/>
              <a:t>(</a:t>
            </a:r>
            <a:r>
              <a:rPr lang="en-IN" dirty="0" err="1"/>
              <a:t>hdl</a:t>
            </a:r>
            <a:r>
              <a:rPr lang="en-IN" dirty="0"/>
              <a:t>='Verilog')</a:t>
            </a:r>
          </a:p>
          <a:p>
            <a:endParaRPr lang="en-IN" dirty="0"/>
          </a:p>
          <a:p>
            <a:r>
              <a:rPr lang="en-IN" dirty="0"/>
              <a:t>convert()</a:t>
            </a:r>
          </a:p>
        </p:txBody>
      </p:sp>
    </p:spTree>
    <p:extLst>
      <p:ext uri="{BB962C8B-B14F-4D97-AF65-F5344CB8AC3E}">
        <p14:creationId xmlns:p14="http://schemas.microsoft.com/office/powerpoint/2010/main" val="1926999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9E188-8EDC-EAB6-F602-2D588158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47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4C984-A3BC-A8E6-8EBE-EDA734531F9F}"/>
              </a:ext>
            </a:extLst>
          </p:cNvPr>
          <p:cNvSpPr txBox="1"/>
          <p:nvPr/>
        </p:nvSpPr>
        <p:spPr>
          <a:xfrm>
            <a:off x="304799" y="281350"/>
            <a:ext cx="10127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D Flipflop with asynchronous reset   -Cont’d.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53F1D-02D0-0CA4-76D6-1DBE34CB2848}"/>
              </a:ext>
            </a:extLst>
          </p:cNvPr>
          <p:cNvSpPr txBox="1"/>
          <p:nvPr/>
        </p:nvSpPr>
        <p:spPr>
          <a:xfrm>
            <a:off x="1130710" y="1011045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File: </a:t>
            </a:r>
            <a:r>
              <a:rPr lang="en-IN" dirty="0" err="1"/>
              <a:t>dffa.v</a:t>
            </a:r>
            <a:endParaRPr lang="en-IN" dirty="0"/>
          </a:p>
          <a:p>
            <a:r>
              <a:rPr lang="en-IN" dirty="0"/>
              <a:t>// Generated by </a:t>
            </a:r>
            <a:r>
              <a:rPr lang="en-IN" dirty="0" err="1"/>
              <a:t>MyHDL</a:t>
            </a:r>
            <a:r>
              <a:rPr lang="en-IN" dirty="0"/>
              <a:t> 0.11</a:t>
            </a:r>
          </a:p>
          <a:p>
            <a:r>
              <a:rPr lang="en-IN" dirty="0"/>
              <a:t>// Date: Fri Dec 15 14:55:33 2023</a:t>
            </a:r>
          </a:p>
          <a:p>
            <a:endParaRPr lang="en-IN" dirty="0"/>
          </a:p>
          <a:p>
            <a:r>
              <a:rPr lang="en-IN" dirty="0"/>
              <a:t>`timescale 1ns/10ps</a:t>
            </a:r>
          </a:p>
          <a:p>
            <a:r>
              <a:rPr lang="en-IN" dirty="0"/>
              <a:t>module </a:t>
            </a:r>
            <a:r>
              <a:rPr lang="en-IN" dirty="0" err="1"/>
              <a:t>dffa</a:t>
            </a:r>
            <a:r>
              <a:rPr lang="en-IN" dirty="0"/>
              <a:t> ( </a:t>
            </a:r>
            <a:r>
              <a:rPr lang="en-IN" dirty="0" err="1"/>
              <a:t>q,d,clk,rst</a:t>
            </a:r>
            <a:r>
              <a:rPr lang="en-IN" dirty="0"/>
              <a:t>);</a:t>
            </a:r>
          </a:p>
          <a:p>
            <a:r>
              <a:rPr lang="en-IN" dirty="0"/>
              <a:t>output q;</a:t>
            </a:r>
          </a:p>
          <a:p>
            <a:r>
              <a:rPr lang="en-IN" dirty="0"/>
              <a:t>reg q;</a:t>
            </a:r>
          </a:p>
          <a:p>
            <a:r>
              <a:rPr lang="en-IN" dirty="0"/>
              <a:t>input d;</a:t>
            </a:r>
          </a:p>
          <a:p>
            <a:r>
              <a:rPr lang="en-IN" dirty="0"/>
              <a:t>input </a:t>
            </a:r>
            <a:r>
              <a:rPr lang="en-IN" dirty="0" err="1"/>
              <a:t>clk</a:t>
            </a:r>
            <a:r>
              <a:rPr lang="en-IN" dirty="0"/>
              <a:t>;</a:t>
            </a:r>
          </a:p>
          <a:p>
            <a:r>
              <a:rPr lang="en-IN" dirty="0"/>
              <a:t>input </a:t>
            </a:r>
            <a:r>
              <a:rPr lang="en-IN" dirty="0" err="1"/>
              <a:t>rst</a:t>
            </a:r>
            <a:r>
              <a:rPr lang="en-IN" dirty="0"/>
              <a:t>;</a:t>
            </a:r>
          </a:p>
          <a:p>
            <a:r>
              <a:rPr lang="en-IN" dirty="0"/>
              <a:t>always @(posedge </a:t>
            </a:r>
            <a:r>
              <a:rPr lang="en-IN" dirty="0" err="1"/>
              <a:t>clk</a:t>
            </a:r>
            <a:r>
              <a:rPr lang="en-IN" dirty="0"/>
              <a:t>, </a:t>
            </a:r>
            <a:r>
              <a:rPr lang="en-IN" dirty="0" err="1"/>
              <a:t>negedge</a:t>
            </a:r>
            <a:r>
              <a:rPr lang="en-IN" dirty="0"/>
              <a:t> </a:t>
            </a:r>
            <a:r>
              <a:rPr lang="en-IN" dirty="0" err="1"/>
              <a:t>rst</a:t>
            </a:r>
            <a:r>
              <a:rPr lang="en-IN" dirty="0"/>
              <a:t>) begin: DFFA_LOGIC</a:t>
            </a:r>
          </a:p>
          <a:p>
            <a:r>
              <a:rPr lang="en-IN" dirty="0"/>
              <a:t>    if (</a:t>
            </a:r>
            <a:r>
              <a:rPr lang="en-IN" dirty="0" err="1"/>
              <a:t>rst</a:t>
            </a:r>
            <a:r>
              <a:rPr lang="en-IN" dirty="0"/>
              <a:t> == 0) begin</a:t>
            </a:r>
          </a:p>
          <a:p>
            <a:r>
              <a:rPr lang="en-IN" dirty="0"/>
              <a:t>        q &lt;= 0;</a:t>
            </a:r>
          </a:p>
          <a:p>
            <a:r>
              <a:rPr lang="en-IN" dirty="0"/>
              <a:t>    end</a:t>
            </a:r>
          </a:p>
          <a:p>
            <a:r>
              <a:rPr lang="en-IN" dirty="0"/>
              <a:t>    else begin</a:t>
            </a:r>
          </a:p>
          <a:p>
            <a:r>
              <a:rPr lang="en-IN" dirty="0"/>
              <a:t>        q &lt;= d;</a:t>
            </a:r>
          </a:p>
          <a:p>
            <a:r>
              <a:rPr lang="en-IN" dirty="0"/>
              <a:t>    end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  <a:p>
            <a:r>
              <a:rPr lang="en-IN" dirty="0" err="1"/>
              <a:t>endmodule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4733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2465E-2C6F-AB39-DB3E-2107475B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A88EC-3145-9D4E-0D7D-9C5CA7F9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880"/>
            <a:ext cx="12192000" cy="5848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663111-BD4E-4338-847D-B2B40711E5A5}"/>
              </a:ext>
            </a:extLst>
          </p:cNvPr>
          <p:cNvSpPr txBox="1"/>
          <p:nvPr/>
        </p:nvSpPr>
        <p:spPr>
          <a:xfrm>
            <a:off x="98322" y="45382"/>
            <a:ext cx="10127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D Flipflop with asynchronous reset   -Cont’d.</a:t>
            </a:r>
          </a:p>
        </p:txBody>
      </p:sp>
    </p:spTree>
    <p:extLst>
      <p:ext uri="{BB962C8B-B14F-4D97-AF65-F5344CB8AC3E}">
        <p14:creationId xmlns:p14="http://schemas.microsoft.com/office/powerpoint/2010/main" val="3632781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13324-F7CC-B4B6-0342-2AE781C1C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49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6BD6C-21D1-4067-69CE-C26AE6C5B9DA}"/>
              </a:ext>
            </a:extLst>
          </p:cNvPr>
          <p:cNvSpPr txBox="1"/>
          <p:nvPr/>
        </p:nvSpPr>
        <p:spPr>
          <a:xfrm>
            <a:off x="-2" y="133868"/>
            <a:ext cx="10127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D Flipflop with asynchronous reset   -Cont’d.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46CA4-A59D-7149-2693-3D0C254C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850"/>
            <a:ext cx="12192000" cy="55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7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58457-8546-BBE8-5848-36F6E6FD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2" y="657992"/>
            <a:ext cx="7790472" cy="49076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A3FBD-9CB4-4ABB-A826-606AB08B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193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76634-A533-9D9A-B312-BB0BE586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50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7EEDA-1B72-4F02-09EB-49E508BF005E}"/>
              </a:ext>
            </a:extLst>
          </p:cNvPr>
          <p:cNvSpPr txBox="1"/>
          <p:nvPr/>
        </p:nvSpPr>
        <p:spPr>
          <a:xfrm>
            <a:off x="-2" y="133868"/>
            <a:ext cx="10127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D Flipflop with asynchronous reset   -Cont’d.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43AE3-1445-734E-12B3-7F194CAE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57" y="1740704"/>
            <a:ext cx="4770533" cy="225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3DA4D-C6EF-CF61-4563-23C84573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958" y="1256285"/>
            <a:ext cx="6111770" cy="355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EF6ED6-FB5F-C44C-4B62-8287CE6F2DAE}"/>
              </a:ext>
            </a:extLst>
          </p:cNvPr>
          <p:cNvSpPr txBox="1"/>
          <p:nvPr/>
        </p:nvSpPr>
        <p:spPr>
          <a:xfrm>
            <a:off x="1032387" y="3952568"/>
            <a:ext cx="29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Resource utilization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BF43C-B50B-30B8-F2DB-5CB8768D53E6}"/>
              </a:ext>
            </a:extLst>
          </p:cNvPr>
          <p:cNvSpPr txBox="1"/>
          <p:nvPr/>
        </p:nvSpPr>
        <p:spPr>
          <a:xfrm>
            <a:off x="6567948" y="5102942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Power report summary</a:t>
            </a:r>
          </a:p>
        </p:txBody>
      </p:sp>
    </p:spTree>
    <p:extLst>
      <p:ext uri="{BB962C8B-B14F-4D97-AF65-F5344CB8AC3E}">
        <p14:creationId xmlns:p14="http://schemas.microsoft.com/office/powerpoint/2010/main" val="2158597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E8A80-E028-6027-36E0-B07E4A3A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167D1-7D27-13E6-D396-3F26BED820C8}"/>
              </a:ext>
            </a:extLst>
          </p:cNvPr>
          <p:cNvSpPr txBox="1"/>
          <p:nvPr/>
        </p:nvSpPr>
        <p:spPr>
          <a:xfrm>
            <a:off x="658761" y="399334"/>
            <a:ext cx="7157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		ALU-16bit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94CAC-E563-D7B1-AE64-0248B4D868C9}"/>
              </a:ext>
            </a:extLst>
          </p:cNvPr>
          <p:cNvSpPr txBox="1"/>
          <p:nvPr/>
        </p:nvSpPr>
        <p:spPr>
          <a:xfrm>
            <a:off x="1150375" y="1088401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myhdl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*</a:t>
            </a:r>
          </a:p>
          <a:p>
            <a:endParaRPr lang="en-IN" dirty="0"/>
          </a:p>
          <a:p>
            <a:r>
              <a:rPr lang="en-IN" dirty="0" err="1"/>
              <a:t>t_ALU_FUNCTION</a:t>
            </a:r>
            <a:r>
              <a:rPr lang="en-IN" dirty="0"/>
              <a:t> = </a:t>
            </a:r>
            <a:r>
              <a:rPr lang="en-IN" dirty="0" err="1"/>
              <a:t>enum</a:t>
            </a:r>
            <a:r>
              <a:rPr lang="en-IN" dirty="0"/>
              <a:t>(</a:t>
            </a:r>
          </a:p>
          <a:p>
            <a:r>
              <a:rPr lang="en-IN" dirty="0"/>
              <a:t>    "ZERO",</a:t>
            </a:r>
          </a:p>
          <a:p>
            <a:r>
              <a:rPr lang="en-IN" dirty="0"/>
              <a:t>    "ONES",</a:t>
            </a:r>
          </a:p>
          <a:p>
            <a:r>
              <a:rPr lang="en-IN" dirty="0"/>
              <a:t>    "A",</a:t>
            </a:r>
          </a:p>
          <a:p>
            <a:r>
              <a:rPr lang="en-IN" dirty="0"/>
              <a:t>    "NEG_A",</a:t>
            </a:r>
          </a:p>
          <a:p>
            <a:r>
              <a:rPr lang="en-IN" dirty="0"/>
              <a:t>    "A_PLUS_1",</a:t>
            </a:r>
          </a:p>
          <a:p>
            <a:r>
              <a:rPr lang="en-IN" dirty="0"/>
              <a:t>    "B",</a:t>
            </a:r>
          </a:p>
          <a:p>
            <a:r>
              <a:rPr lang="en-IN" dirty="0"/>
              <a:t>    "NEG_B",</a:t>
            </a:r>
          </a:p>
          <a:p>
            <a:r>
              <a:rPr lang="en-IN" dirty="0"/>
              <a:t>    "B_PLUS_1",</a:t>
            </a:r>
          </a:p>
          <a:p>
            <a:r>
              <a:rPr lang="en-IN" dirty="0"/>
              <a:t>    "A_PLUS_B",</a:t>
            </a:r>
          </a:p>
          <a:p>
            <a:r>
              <a:rPr lang="en-IN" dirty="0"/>
              <a:t>    "NOT_A",</a:t>
            </a:r>
          </a:p>
          <a:p>
            <a:r>
              <a:rPr lang="en-IN" dirty="0"/>
              <a:t>    "NOT_B",</a:t>
            </a:r>
          </a:p>
          <a:p>
            <a:r>
              <a:rPr lang="en-IN" dirty="0"/>
              <a:t>    "A_AND_B",</a:t>
            </a:r>
          </a:p>
          <a:p>
            <a:r>
              <a:rPr lang="en-IN" dirty="0"/>
              <a:t>    "A_OR_B",</a:t>
            </a:r>
          </a:p>
          <a:p>
            <a:r>
              <a:rPr lang="en-IN" dirty="0"/>
              <a:t>    "A_XOR_B",</a:t>
            </a:r>
          </a:p>
          <a:p>
            <a:r>
              <a:rPr lang="en-IN" dirty="0"/>
              <a:t>    )</a:t>
            </a:r>
          </a:p>
        </p:txBody>
      </p:sp>
    </p:spTree>
    <p:extLst>
      <p:ext uri="{BB962C8B-B14F-4D97-AF65-F5344CB8AC3E}">
        <p14:creationId xmlns:p14="http://schemas.microsoft.com/office/powerpoint/2010/main" val="2534548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E8A80-E028-6027-36E0-B07E4A3A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52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167D1-7D27-13E6-D396-3F26BED820C8}"/>
              </a:ext>
            </a:extLst>
          </p:cNvPr>
          <p:cNvSpPr txBox="1"/>
          <p:nvPr/>
        </p:nvSpPr>
        <p:spPr>
          <a:xfrm>
            <a:off x="658760" y="399334"/>
            <a:ext cx="9340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		ALU-16bit		-Cont’d.	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DFB4C-3152-3FF6-DB4B-41C8C1A2271C}"/>
              </a:ext>
            </a:extLst>
          </p:cNvPr>
          <p:cNvSpPr txBox="1"/>
          <p:nvPr/>
        </p:nvSpPr>
        <p:spPr>
          <a:xfrm>
            <a:off x="737419" y="1353441"/>
            <a:ext cx="4296697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/>
              <a:t>@block</a:t>
            </a:r>
          </a:p>
          <a:p>
            <a:r>
              <a:rPr lang="en-IN" sz="1400" dirty="0"/>
              <a:t>def </a:t>
            </a:r>
            <a:r>
              <a:rPr lang="en-IN" sz="1400" dirty="0" err="1"/>
              <a:t>aluSeq</a:t>
            </a:r>
            <a:r>
              <a:rPr lang="en-IN" sz="1400" dirty="0"/>
              <a:t>(q, o, z, n, a, b, f, </a:t>
            </a:r>
            <a:r>
              <a:rPr lang="en-IN" sz="1400" dirty="0" err="1"/>
              <a:t>clk</a:t>
            </a:r>
            <a:r>
              <a:rPr lang="en-IN" sz="1400" dirty="0"/>
              <a:t>, </a:t>
            </a:r>
            <a:r>
              <a:rPr lang="en-IN" sz="1400" dirty="0" err="1"/>
              <a:t>rst</a:t>
            </a:r>
            <a:r>
              <a:rPr lang="en-IN" sz="1400" dirty="0"/>
              <a:t>, width=16):</a:t>
            </a:r>
          </a:p>
          <a:p>
            <a:r>
              <a:rPr lang="en-IN" sz="1400" dirty="0"/>
              <a:t>    """</a:t>
            </a:r>
          </a:p>
          <a:p>
            <a:r>
              <a:rPr lang="en-IN" sz="1400" dirty="0"/>
              <a:t>    Simple ALU.</a:t>
            </a:r>
          </a:p>
          <a:p>
            <a:r>
              <a:rPr lang="en-IN" sz="1400" dirty="0"/>
              <a:t>    See ARM System Architecture "Introduction To Processor Design"</a:t>
            </a:r>
          </a:p>
          <a:p>
            <a:r>
              <a:rPr lang="en-IN" sz="1400" dirty="0"/>
              <a:t>    """</a:t>
            </a:r>
          </a:p>
          <a:p>
            <a:endParaRPr lang="en-IN" sz="1400" dirty="0"/>
          </a:p>
          <a:p>
            <a:r>
              <a:rPr lang="en-IN" sz="1400" dirty="0"/>
              <a:t>    result = Signal(</a:t>
            </a:r>
            <a:r>
              <a:rPr lang="en-IN" sz="1400" dirty="0" err="1"/>
              <a:t>intbv</a:t>
            </a:r>
            <a:r>
              <a:rPr lang="en-IN" sz="1400" dirty="0"/>
              <a:t>(0)[width:])</a:t>
            </a:r>
          </a:p>
          <a:p>
            <a:endParaRPr lang="en-IN" sz="1400" dirty="0"/>
          </a:p>
          <a:p>
            <a:r>
              <a:rPr lang="en-IN" sz="1400" dirty="0"/>
              <a:t>    """@always(</a:t>
            </a:r>
            <a:r>
              <a:rPr lang="en-IN" sz="1400" dirty="0" err="1"/>
              <a:t>clk.posedge</a:t>
            </a:r>
            <a:r>
              <a:rPr lang="en-IN" sz="1400" dirty="0"/>
              <a:t>)"""</a:t>
            </a:r>
          </a:p>
          <a:p>
            <a:r>
              <a:rPr lang="en-IN" sz="1400" dirty="0"/>
              <a:t>    @always_seq(clk.posedge, reset=</a:t>
            </a:r>
            <a:r>
              <a:rPr lang="en-IN" sz="1400" dirty="0" err="1"/>
              <a:t>rst</a:t>
            </a:r>
            <a:r>
              <a:rPr lang="en-IN" sz="1400" dirty="0"/>
              <a:t>)</a:t>
            </a:r>
          </a:p>
          <a:p>
            <a:r>
              <a:rPr lang="en-IN" sz="1400" dirty="0"/>
              <a:t>    def </a:t>
            </a:r>
            <a:r>
              <a:rPr lang="en-IN" sz="1400" dirty="0" err="1"/>
              <a:t>alu_func</a:t>
            </a:r>
            <a:r>
              <a:rPr lang="en-IN" sz="1400" dirty="0"/>
              <a:t>():</a:t>
            </a:r>
          </a:p>
          <a:p>
            <a:r>
              <a:rPr lang="en-IN" sz="1400" dirty="0"/>
              <a:t>        if </a:t>
            </a:r>
            <a:r>
              <a:rPr lang="en-IN" sz="1400" dirty="0" err="1"/>
              <a:t>rst</a:t>
            </a:r>
            <a:r>
              <a:rPr lang="en-IN" sz="1400" dirty="0"/>
              <a:t>==0: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0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t_ALU_FUNCTION.ZERO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0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t_ALU_FUNCTION.ONES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2 ** width - 1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t_ALU_FUNCTION.NEG_A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-a % 2 ** width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63D7-24F3-D5AE-B88B-9736897AEF0B}"/>
              </a:ext>
            </a:extLst>
          </p:cNvPr>
          <p:cNvSpPr txBox="1"/>
          <p:nvPr/>
        </p:nvSpPr>
        <p:spPr>
          <a:xfrm>
            <a:off x="5488858" y="1107915"/>
            <a:ext cx="6096000" cy="52629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/>
              <a:t>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t_ALU_FUNCTION.NEG_B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-b % 2 ** width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t_ALU_FUNCTION.NOT_A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~a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t_ALU_FUNCTION.NOT_B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~b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t_ALU_FUNCTION.A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a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t_ALU_FUNCTION.B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b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t_ALU_FUNCTION.A_PLUS_1: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a + 1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t_ALU_FUNCTION.B_PLUS_1: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b + 1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t_ALU_FUNCTION.A_AND_B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a &amp; b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t_ALU_FUNCTION.A_OR_B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a | b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t_ALU_FUNCTION.A_XOR_B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a ^ b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elif</a:t>
            </a:r>
            <a:r>
              <a:rPr lang="en-IN" sz="1400" dirty="0"/>
              <a:t> f == </a:t>
            </a:r>
            <a:r>
              <a:rPr lang="en-IN" sz="1400" dirty="0" err="1"/>
              <a:t>t_ALU_FUNCTION.A_PLUS_B</a:t>
            </a:r>
            <a:r>
              <a:rPr lang="en-IN" sz="1400" dirty="0"/>
              <a:t>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 = a + b</a:t>
            </a:r>
          </a:p>
          <a:p>
            <a:r>
              <a:rPr lang="en-IN" sz="1400" dirty="0"/>
              <a:t>        else: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result.next</a:t>
            </a:r>
            <a:r>
              <a:rPr lang="en-IN" sz="1400" dirty="0"/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2654493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E8A80-E028-6027-36E0-B07E4A3A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167D1-7D27-13E6-D396-3F26BED820C8}"/>
              </a:ext>
            </a:extLst>
          </p:cNvPr>
          <p:cNvSpPr txBox="1"/>
          <p:nvPr/>
        </p:nvSpPr>
        <p:spPr>
          <a:xfrm>
            <a:off x="422785" y="212520"/>
            <a:ext cx="9340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		ALU-16bit          	-Cont’d.	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244EC-394B-8912-D975-C9A6A1382D2F}"/>
              </a:ext>
            </a:extLst>
          </p:cNvPr>
          <p:cNvSpPr txBox="1"/>
          <p:nvPr/>
        </p:nvSpPr>
        <p:spPr>
          <a:xfrm>
            <a:off x="2644878" y="1027609"/>
            <a:ext cx="6096000" cy="5693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/>
              <a:t> @always_comb</a:t>
            </a:r>
          </a:p>
          <a:p>
            <a:r>
              <a:rPr lang="en-IN" sz="1400" dirty="0"/>
              <a:t>    def </a:t>
            </a:r>
            <a:r>
              <a:rPr lang="en-IN" sz="1400" dirty="0" err="1"/>
              <a:t>alu_status</a:t>
            </a:r>
            <a:r>
              <a:rPr lang="en-IN" sz="1400" dirty="0"/>
              <a:t>():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q.next</a:t>
            </a:r>
            <a:r>
              <a:rPr lang="en-IN" sz="1400" dirty="0"/>
              <a:t> = result</a:t>
            </a:r>
          </a:p>
          <a:p>
            <a:endParaRPr lang="en-IN" sz="1400" dirty="0"/>
          </a:p>
          <a:p>
            <a:r>
              <a:rPr lang="en-IN" sz="1400" dirty="0"/>
              <a:t>        if result == 0: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z.next</a:t>
            </a:r>
            <a:r>
              <a:rPr lang="en-IN" sz="1400" dirty="0"/>
              <a:t> = 1</a:t>
            </a:r>
          </a:p>
          <a:p>
            <a:r>
              <a:rPr lang="en-IN" sz="1400" dirty="0"/>
              <a:t>        else:</a:t>
            </a:r>
          </a:p>
          <a:p>
            <a:r>
              <a:rPr lang="en-IN" sz="1400" dirty="0"/>
              <a:t>            </a:t>
            </a:r>
            <a:r>
              <a:rPr lang="en-IN" sz="1400" dirty="0" err="1"/>
              <a:t>z.next</a:t>
            </a:r>
            <a:r>
              <a:rPr lang="en-IN" sz="1400" dirty="0"/>
              <a:t> = 0</a:t>
            </a:r>
          </a:p>
          <a:p>
            <a:endParaRPr lang="en-IN" sz="1400" dirty="0"/>
          </a:p>
          <a:p>
            <a:r>
              <a:rPr lang="en-IN" sz="1400" dirty="0"/>
              <a:t>        </a:t>
            </a:r>
            <a:r>
              <a:rPr lang="en-IN" sz="1400" dirty="0" err="1"/>
              <a:t>n.next</a:t>
            </a:r>
            <a:r>
              <a:rPr lang="en-IN" sz="1400" dirty="0"/>
              <a:t> = 0</a:t>
            </a:r>
          </a:p>
          <a:p>
            <a:endParaRPr lang="en-IN" sz="1400" dirty="0"/>
          </a:p>
          <a:p>
            <a:r>
              <a:rPr lang="en-IN" sz="1400" dirty="0"/>
              <a:t>        # how to detect overflow?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o.next</a:t>
            </a:r>
            <a:r>
              <a:rPr lang="en-IN" sz="1400" dirty="0"/>
              <a:t> = 0</a:t>
            </a:r>
          </a:p>
          <a:p>
            <a:endParaRPr lang="en-IN" sz="1400" dirty="0"/>
          </a:p>
          <a:p>
            <a:r>
              <a:rPr lang="en-IN" sz="1400" dirty="0"/>
              <a:t>    return instances()</a:t>
            </a:r>
          </a:p>
          <a:p>
            <a:endParaRPr lang="en-IN" sz="1400" dirty="0"/>
          </a:p>
          <a:p>
            <a:r>
              <a:rPr lang="en-IN" sz="1400" dirty="0"/>
              <a:t>def convert(</a:t>
            </a:r>
            <a:r>
              <a:rPr lang="en-IN" sz="1400" dirty="0" err="1"/>
              <a:t>hdl</a:t>
            </a:r>
            <a:r>
              <a:rPr lang="en-IN" sz="1400" dirty="0"/>
              <a:t>):</a:t>
            </a:r>
          </a:p>
          <a:p>
            <a:r>
              <a:rPr lang="en-IN" sz="1400" dirty="0"/>
              <a:t>    </a:t>
            </a:r>
            <a:r>
              <a:rPr lang="en-IN" sz="1400" dirty="0" err="1"/>
              <a:t>clk,n,z,o</a:t>
            </a:r>
            <a:r>
              <a:rPr lang="en-IN" sz="1400" dirty="0"/>
              <a:t>= [Signal(bool(0)) for </a:t>
            </a:r>
            <a:r>
              <a:rPr lang="en-IN" sz="1400" dirty="0" err="1"/>
              <a:t>i</a:t>
            </a:r>
            <a:r>
              <a:rPr lang="en-IN" sz="1400" dirty="0"/>
              <a:t> in range(4)]</a:t>
            </a:r>
          </a:p>
          <a:p>
            <a:r>
              <a:rPr lang="en-IN" sz="1400" dirty="0"/>
              <a:t>    q = Signal(</a:t>
            </a:r>
            <a:r>
              <a:rPr lang="en-IN" sz="1400" dirty="0" err="1"/>
              <a:t>intbv</a:t>
            </a:r>
            <a:r>
              <a:rPr lang="en-IN" sz="1400" dirty="0"/>
              <a:t>(0)[16:])</a:t>
            </a:r>
          </a:p>
          <a:p>
            <a:r>
              <a:rPr lang="en-IN" sz="1400" dirty="0"/>
              <a:t>    a = Signal(</a:t>
            </a:r>
            <a:r>
              <a:rPr lang="en-IN" sz="1400" dirty="0" err="1"/>
              <a:t>intbv</a:t>
            </a:r>
            <a:r>
              <a:rPr lang="en-IN" sz="1400" dirty="0"/>
              <a:t>(0)[16:])</a:t>
            </a:r>
          </a:p>
          <a:p>
            <a:r>
              <a:rPr lang="en-IN" sz="1400" dirty="0"/>
              <a:t>    b = Signal(</a:t>
            </a:r>
            <a:r>
              <a:rPr lang="en-IN" sz="1400" dirty="0" err="1"/>
              <a:t>intbv</a:t>
            </a:r>
            <a:r>
              <a:rPr lang="en-IN" sz="1400" dirty="0"/>
              <a:t>(0)[16:])</a:t>
            </a:r>
          </a:p>
          <a:p>
            <a:r>
              <a:rPr lang="en-IN" sz="1400" dirty="0"/>
              <a:t>    f = Signal(</a:t>
            </a:r>
            <a:r>
              <a:rPr lang="en-IN" sz="1400" dirty="0" err="1"/>
              <a:t>t_ALU_FUNCTION.ZERO</a:t>
            </a:r>
            <a:r>
              <a:rPr lang="en-IN" sz="1400" dirty="0"/>
              <a:t>)</a:t>
            </a:r>
          </a:p>
          <a:p>
            <a:r>
              <a:rPr lang="en-IN" sz="1400" dirty="0"/>
              <a:t>    </a:t>
            </a:r>
            <a:r>
              <a:rPr lang="en-IN" sz="1400" dirty="0" err="1"/>
              <a:t>rst</a:t>
            </a:r>
            <a:r>
              <a:rPr lang="en-IN" sz="1400" dirty="0"/>
              <a:t> = </a:t>
            </a:r>
            <a:r>
              <a:rPr lang="en-IN" sz="1400" dirty="0" err="1"/>
              <a:t>ResetSignal</a:t>
            </a:r>
            <a:r>
              <a:rPr lang="en-IN" sz="1400" dirty="0"/>
              <a:t>(0, active=0, </a:t>
            </a:r>
            <a:r>
              <a:rPr lang="en-IN" sz="1400" dirty="0" err="1"/>
              <a:t>isasync</a:t>
            </a:r>
            <a:r>
              <a:rPr lang="en-IN" sz="1400" dirty="0"/>
              <a:t>=True)</a:t>
            </a:r>
          </a:p>
          <a:p>
            <a:r>
              <a:rPr lang="en-IN" sz="1400" dirty="0"/>
              <a:t>    </a:t>
            </a:r>
            <a:r>
              <a:rPr lang="en-IN" sz="1400" dirty="0" err="1"/>
              <a:t>convInst</a:t>
            </a:r>
            <a:r>
              <a:rPr lang="en-IN" sz="1400" dirty="0"/>
              <a:t> = </a:t>
            </a:r>
            <a:r>
              <a:rPr lang="en-IN" sz="1400" dirty="0" err="1"/>
              <a:t>aluSeq</a:t>
            </a:r>
            <a:r>
              <a:rPr lang="en-IN" sz="1400" dirty="0"/>
              <a:t>(q, o, z, n, a, b, f, </a:t>
            </a:r>
            <a:r>
              <a:rPr lang="en-IN" sz="1400" dirty="0" err="1"/>
              <a:t>clk</a:t>
            </a:r>
            <a:r>
              <a:rPr lang="en-IN" sz="1400" dirty="0"/>
              <a:t>, </a:t>
            </a:r>
            <a:r>
              <a:rPr lang="en-IN" sz="1400" dirty="0" err="1"/>
              <a:t>rst</a:t>
            </a:r>
            <a:r>
              <a:rPr lang="en-IN" sz="1400" dirty="0"/>
              <a:t>, width=16)</a:t>
            </a:r>
          </a:p>
          <a:p>
            <a:r>
              <a:rPr lang="en-IN" sz="1400" dirty="0"/>
              <a:t>    </a:t>
            </a:r>
            <a:r>
              <a:rPr lang="en-IN" sz="1400" dirty="0" err="1"/>
              <a:t>convInst.convert</a:t>
            </a:r>
            <a:r>
              <a:rPr lang="en-IN" sz="1400" dirty="0"/>
              <a:t>(</a:t>
            </a:r>
            <a:r>
              <a:rPr lang="en-IN" sz="1400" dirty="0" err="1"/>
              <a:t>hdl</a:t>
            </a:r>
            <a:r>
              <a:rPr lang="en-IN" sz="1400" dirty="0"/>
              <a:t>=</a:t>
            </a:r>
            <a:r>
              <a:rPr lang="en-IN" sz="1400" dirty="0" err="1"/>
              <a:t>hdl</a:t>
            </a:r>
            <a:r>
              <a:rPr lang="en-IN" sz="1400" dirty="0"/>
              <a:t>)</a:t>
            </a:r>
          </a:p>
          <a:p>
            <a:r>
              <a:rPr lang="en-IN" sz="1400" dirty="0"/>
              <a:t>convert(</a:t>
            </a:r>
            <a:r>
              <a:rPr lang="en-IN" sz="1400" dirty="0" err="1"/>
              <a:t>hdl</a:t>
            </a:r>
            <a:r>
              <a:rPr lang="en-IN" sz="1400" dirty="0"/>
              <a:t>='Verilog')</a:t>
            </a:r>
          </a:p>
        </p:txBody>
      </p:sp>
    </p:spTree>
    <p:extLst>
      <p:ext uri="{BB962C8B-B14F-4D97-AF65-F5344CB8AC3E}">
        <p14:creationId xmlns:p14="http://schemas.microsoft.com/office/powerpoint/2010/main" val="199489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86AC-1C76-7EE2-328F-2047C598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675C1-6F5B-E149-B9BF-4A58F2F0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222"/>
            <a:ext cx="12192000" cy="5974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68F5C-ABBB-FD94-405B-354440CC5DCA}"/>
              </a:ext>
            </a:extLst>
          </p:cNvPr>
          <p:cNvSpPr txBox="1"/>
          <p:nvPr/>
        </p:nvSpPr>
        <p:spPr>
          <a:xfrm>
            <a:off x="108153" y="115002"/>
            <a:ext cx="9340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		ALU-16bit          	-Cont’d.	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61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C5D1D-1B67-4482-0639-1FBAC9B3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55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272D1-DD7C-36DD-69F9-5AD93CC2A470}"/>
              </a:ext>
            </a:extLst>
          </p:cNvPr>
          <p:cNvSpPr txBox="1"/>
          <p:nvPr/>
        </p:nvSpPr>
        <p:spPr>
          <a:xfrm>
            <a:off x="422785" y="212520"/>
            <a:ext cx="9340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		ALU-16bit          	-Cont’d.	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AA995-1CD0-D563-D89B-322C19B9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349"/>
            <a:ext cx="12192000" cy="568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9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CCFFC-E59E-B5AF-F20C-EF9506B9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56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09D4A-59F2-01A6-C7CC-FF653705F4C6}"/>
              </a:ext>
            </a:extLst>
          </p:cNvPr>
          <p:cNvSpPr txBox="1"/>
          <p:nvPr/>
        </p:nvSpPr>
        <p:spPr>
          <a:xfrm>
            <a:off x="422785" y="212520"/>
            <a:ext cx="9340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 		ALU-16bit          	-Cont’d.	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13660-355B-DD58-90F0-4B4A5125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4" y="1422261"/>
            <a:ext cx="4816257" cy="2263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AB7DF-61D2-AB32-927D-13FEE412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12" y="1084341"/>
            <a:ext cx="6111770" cy="3627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4C6B8-0087-9CA9-BB24-8623550021BE}"/>
              </a:ext>
            </a:extLst>
          </p:cNvPr>
          <p:cNvSpPr txBox="1"/>
          <p:nvPr/>
        </p:nvSpPr>
        <p:spPr>
          <a:xfrm>
            <a:off x="1032387" y="3952568"/>
            <a:ext cx="29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Resource utilization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D137A-F763-F485-62DB-A691B432AC70}"/>
              </a:ext>
            </a:extLst>
          </p:cNvPr>
          <p:cNvSpPr txBox="1"/>
          <p:nvPr/>
        </p:nvSpPr>
        <p:spPr>
          <a:xfrm>
            <a:off x="6567948" y="5102942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Power report summary</a:t>
            </a:r>
          </a:p>
        </p:txBody>
      </p:sp>
    </p:spTree>
    <p:extLst>
      <p:ext uri="{BB962C8B-B14F-4D97-AF65-F5344CB8AC3E}">
        <p14:creationId xmlns:p14="http://schemas.microsoft.com/office/powerpoint/2010/main" val="1938663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28BB7-D448-C99D-D01F-558F43AA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57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3D871-B8B5-E10C-434E-9D7F2CA28D0F}"/>
              </a:ext>
            </a:extLst>
          </p:cNvPr>
          <p:cNvSpPr txBox="1"/>
          <p:nvPr/>
        </p:nvSpPr>
        <p:spPr>
          <a:xfrm>
            <a:off x="393290" y="310844"/>
            <a:ext cx="9193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Counter-8bit up-counter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3D5D6-985C-8918-5BF5-435D3395F61C}"/>
              </a:ext>
            </a:extLst>
          </p:cNvPr>
          <p:cNvSpPr txBox="1"/>
          <p:nvPr/>
        </p:nvSpPr>
        <p:spPr>
          <a:xfrm>
            <a:off x="629264" y="1278037"/>
            <a:ext cx="4628536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block, </a:t>
            </a:r>
            <a:r>
              <a:rPr lang="en-IN" dirty="0" err="1"/>
              <a:t>always_seq</a:t>
            </a:r>
            <a:endParaRPr lang="en-IN" dirty="0"/>
          </a:p>
          <a:p>
            <a:endParaRPr lang="en-IN" dirty="0"/>
          </a:p>
          <a:p>
            <a:r>
              <a:rPr lang="en-IN" dirty="0"/>
              <a:t>@block</a:t>
            </a:r>
          </a:p>
          <a:p>
            <a:r>
              <a:rPr lang="en-IN" dirty="0"/>
              <a:t>def counter(count, enable, clock, reset):</a:t>
            </a:r>
          </a:p>
          <a:p>
            <a:r>
              <a:rPr lang="en-IN" dirty="0"/>
              <a:t>    """ </a:t>
            </a:r>
            <a:r>
              <a:rPr lang="en-IN" dirty="0" err="1"/>
              <a:t>Incrementer</a:t>
            </a:r>
            <a:r>
              <a:rPr lang="en-IN" dirty="0"/>
              <a:t> with enable.</a:t>
            </a:r>
          </a:p>
          <a:p>
            <a:endParaRPr lang="en-IN" dirty="0"/>
          </a:p>
          <a:p>
            <a:r>
              <a:rPr lang="en-IN" dirty="0"/>
              <a:t>    count -- output</a:t>
            </a:r>
          </a:p>
          <a:p>
            <a:r>
              <a:rPr lang="en-IN" dirty="0"/>
              <a:t>    enable -- control input, increment when 1</a:t>
            </a:r>
          </a:p>
          <a:p>
            <a:r>
              <a:rPr lang="en-IN" dirty="0"/>
              <a:t>    clock -- clock input</a:t>
            </a:r>
          </a:p>
          <a:p>
            <a:r>
              <a:rPr lang="en-IN" dirty="0"/>
              <a:t>    reset -- asynchronous reset input</a:t>
            </a:r>
          </a:p>
          <a:p>
            <a:r>
              <a:rPr lang="en-IN" dirty="0"/>
              <a:t>    """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@always_seq(clock.posedge, reset=reset)</a:t>
            </a:r>
          </a:p>
          <a:p>
            <a:r>
              <a:rPr lang="en-IN" dirty="0"/>
              <a:t>    def </a:t>
            </a:r>
            <a:r>
              <a:rPr lang="en-IN" dirty="0" err="1"/>
              <a:t>seq</a:t>
            </a:r>
            <a:r>
              <a:rPr lang="en-IN" dirty="0"/>
              <a:t>():</a:t>
            </a:r>
          </a:p>
          <a:p>
            <a:r>
              <a:rPr lang="en-IN" dirty="0"/>
              <a:t>        if enable:</a:t>
            </a:r>
          </a:p>
          <a:p>
            <a:r>
              <a:rPr lang="en-IN" dirty="0"/>
              <a:t>            </a:t>
            </a:r>
            <a:r>
              <a:rPr lang="en-IN" dirty="0" err="1"/>
              <a:t>count.next</a:t>
            </a:r>
            <a:r>
              <a:rPr lang="en-IN" dirty="0"/>
              <a:t> = count + 1</a:t>
            </a:r>
          </a:p>
          <a:p>
            <a:endParaRPr lang="en-IN" dirty="0"/>
          </a:p>
          <a:p>
            <a:r>
              <a:rPr lang="en-IN" dirty="0"/>
              <a:t>    return </a:t>
            </a:r>
            <a:r>
              <a:rPr lang="en-IN" dirty="0" err="1"/>
              <a:t>seq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12E01-9F6F-6F81-8DA0-3793386B6F99}"/>
              </a:ext>
            </a:extLst>
          </p:cNvPr>
          <p:cNvSpPr txBox="1"/>
          <p:nvPr/>
        </p:nvSpPr>
        <p:spPr>
          <a:xfrm>
            <a:off x="5562600" y="1001037"/>
            <a:ext cx="6096000" cy="563231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myhdl</a:t>
            </a:r>
            <a:r>
              <a:rPr lang="en-IN" dirty="0"/>
              <a:t> import Signal, </a:t>
            </a:r>
            <a:r>
              <a:rPr lang="en-IN" dirty="0" err="1"/>
              <a:t>ResetSignal</a:t>
            </a:r>
            <a:r>
              <a:rPr lang="en-IN" dirty="0"/>
              <a:t>, </a:t>
            </a:r>
            <a:r>
              <a:rPr lang="en-IN" dirty="0" err="1"/>
              <a:t>modbv</a:t>
            </a:r>
            <a:endParaRPr lang="en-IN" dirty="0"/>
          </a:p>
          <a:p>
            <a:endParaRPr lang="en-IN" dirty="0"/>
          </a:p>
          <a:p>
            <a:r>
              <a:rPr lang="en-IN" dirty="0"/>
              <a:t>from counter import counter</a:t>
            </a:r>
          </a:p>
          <a:p>
            <a:endParaRPr lang="en-IN" dirty="0"/>
          </a:p>
          <a:p>
            <a:r>
              <a:rPr lang="en-IN" dirty="0"/>
              <a:t>def </a:t>
            </a:r>
            <a:r>
              <a:rPr lang="en-IN" dirty="0" err="1"/>
              <a:t>convert_inc</a:t>
            </a:r>
            <a:r>
              <a:rPr lang="en-IN" dirty="0"/>
              <a:t>(</a:t>
            </a:r>
            <a:r>
              <a:rPr lang="en-IN" dirty="0" err="1"/>
              <a:t>hdl</a:t>
            </a:r>
            <a:r>
              <a:rPr lang="en-IN" dirty="0"/>
              <a:t>):</a:t>
            </a:r>
          </a:p>
          <a:p>
            <a:r>
              <a:rPr lang="en-IN" dirty="0"/>
              <a:t>    """Convert </a:t>
            </a:r>
            <a:r>
              <a:rPr lang="en-IN" dirty="0" err="1"/>
              <a:t>inc</a:t>
            </a:r>
            <a:r>
              <a:rPr lang="en-IN" dirty="0"/>
              <a:t> block to Verilog or VHDL."""</a:t>
            </a:r>
          </a:p>
          <a:p>
            <a:endParaRPr lang="en-IN" dirty="0"/>
          </a:p>
          <a:p>
            <a:r>
              <a:rPr lang="en-IN" dirty="0"/>
              <a:t>    m = 8</a:t>
            </a:r>
          </a:p>
          <a:p>
            <a:endParaRPr lang="en-IN" dirty="0"/>
          </a:p>
          <a:p>
            <a:r>
              <a:rPr lang="en-IN" dirty="0"/>
              <a:t>    count = Signal(</a:t>
            </a:r>
            <a:r>
              <a:rPr lang="en-IN" dirty="0" err="1"/>
              <a:t>modbv</a:t>
            </a:r>
            <a:r>
              <a:rPr lang="en-IN" dirty="0"/>
              <a:t>(0)[m:])</a:t>
            </a:r>
          </a:p>
          <a:p>
            <a:r>
              <a:rPr lang="en-IN" dirty="0"/>
              <a:t>    enable = Signal(bool(0))</a:t>
            </a:r>
          </a:p>
          <a:p>
            <a:r>
              <a:rPr lang="en-IN" dirty="0"/>
              <a:t>    clock  = Signal(bool(0))</a:t>
            </a:r>
          </a:p>
          <a:p>
            <a:r>
              <a:rPr lang="en-IN" dirty="0"/>
              <a:t>    reset = </a:t>
            </a:r>
            <a:r>
              <a:rPr lang="en-IN" dirty="0" err="1"/>
              <a:t>ResetSignal</a:t>
            </a:r>
            <a:r>
              <a:rPr lang="en-IN" dirty="0"/>
              <a:t>(0, active=0, </a:t>
            </a:r>
            <a:r>
              <a:rPr lang="en-IN" dirty="0" err="1"/>
              <a:t>isasync</a:t>
            </a:r>
            <a:r>
              <a:rPr lang="en-IN" dirty="0"/>
              <a:t>=True)</a:t>
            </a:r>
          </a:p>
          <a:p>
            <a:endParaRPr lang="en-IN" dirty="0"/>
          </a:p>
          <a:p>
            <a:r>
              <a:rPr lang="en-IN" dirty="0"/>
              <a:t>    inc_1 = counter(count, enable, clock, reset)</a:t>
            </a:r>
          </a:p>
          <a:p>
            <a:endParaRPr lang="en-IN" dirty="0"/>
          </a:p>
          <a:p>
            <a:r>
              <a:rPr lang="en-IN" dirty="0"/>
              <a:t>    inc_1.convert(</a:t>
            </a:r>
            <a:r>
              <a:rPr lang="en-IN" dirty="0" err="1"/>
              <a:t>hdl</a:t>
            </a:r>
            <a:r>
              <a:rPr lang="en-IN" dirty="0"/>
              <a:t>=</a:t>
            </a:r>
            <a:r>
              <a:rPr lang="en-IN" dirty="0" err="1"/>
              <a:t>hdl</a:t>
            </a:r>
            <a:r>
              <a:rPr lang="en-IN" dirty="0"/>
              <a:t>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convert_inc</a:t>
            </a:r>
            <a:r>
              <a:rPr lang="en-IN" dirty="0"/>
              <a:t>(</a:t>
            </a:r>
            <a:r>
              <a:rPr lang="en-IN" dirty="0" err="1"/>
              <a:t>hdl</a:t>
            </a:r>
            <a:r>
              <a:rPr lang="en-IN" dirty="0"/>
              <a:t>='Verilog')</a:t>
            </a:r>
          </a:p>
        </p:txBody>
      </p:sp>
    </p:spTree>
    <p:extLst>
      <p:ext uri="{BB962C8B-B14F-4D97-AF65-F5344CB8AC3E}">
        <p14:creationId xmlns:p14="http://schemas.microsoft.com/office/powerpoint/2010/main" val="3008866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D09EC2-7911-BE52-CDF3-18335B56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9592D-AF81-FC04-183B-CC37F92B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987"/>
            <a:ext cx="12192000" cy="5795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19460-3E4B-8BD4-871A-9562E26903E6}"/>
              </a:ext>
            </a:extLst>
          </p:cNvPr>
          <p:cNvSpPr txBox="1"/>
          <p:nvPr/>
        </p:nvSpPr>
        <p:spPr>
          <a:xfrm>
            <a:off x="0" y="76767"/>
            <a:ext cx="1135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Counter-8bit up-counter  --Cont’d.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529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3471B-C3BA-E3D5-9982-00B15FB3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59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D99B6-0D41-6181-49C5-49FBAAB046C7}"/>
              </a:ext>
            </a:extLst>
          </p:cNvPr>
          <p:cNvSpPr txBox="1"/>
          <p:nvPr/>
        </p:nvSpPr>
        <p:spPr>
          <a:xfrm>
            <a:off x="0" y="76767"/>
            <a:ext cx="10451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Counter-8bit up-counter --Cont’d.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2AA72-AA3C-A2C6-25E7-6D2D9BF1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443"/>
            <a:ext cx="12192000" cy="55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9955F-6EA6-47F2-7109-48AAC7BA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9" y="642593"/>
            <a:ext cx="8940846" cy="38802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6B9CA-AC87-4A76-ACF5-A968D864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287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EB5598-DA20-E774-48B3-88F9841E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60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99AFB-26D2-34EA-7810-3B9319A52D50}"/>
              </a:ext>
            </a:extLst>
          </p:cNvPr>
          <p:cNvSpPr txBox="1"/>
          <p:nvPr/>
        </p:nvSpPr>
        <p:spPr>
          <a:xfrm>
            <a:off x="0" y="76767"/>
            <a:ext cx="10451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Counter-8bit up-counter --Cont’d.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D88FE-3D1E-EF6E-3813-5EB482FC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0" y="1176475"/>
            <a:ext cx="4922947" cy="2309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79AAA-A830-233F-B8E9-6F124491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45" y="1176475"/>
            <a:ext cx="6058425" cy="3619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9565A3-CDCA-4160-8A2E-BF67AC1955EB}"/>
              </a:ext>
            </a:extLst>
          </p:cNvPr>
          <p:cNvSpPr txBox="1"/>
          <p:nvPr/>
        </p:nvSpPr>
        <p:spPr>
          <a:xfrm>
            <a:off x="1032387" y="3952568"/>
            <a:ext cx="29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Resource utilization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3A296-F007-3DF1-EA6B-53F7B35E17FC}"/>
              </a:ext>
            </a:extLst>
          </p:cNvPr>
          <p:cNvSpPr txBox="1"/>
          <p:nvPr/>
        </p:nvSpPr>
        <p:spPr>
          <a:xfrm>
            <a:off x="6567948" y="5102942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Power report summary</a:t>
            </a:r>
          </a:p>
        </p:txBody>
      </p:sp>
    </p:spTree>
    <p:extLst>
      <p:ext uri="{BB962C8B-B14F-4D97-AF65-F5344CB8AC3E}">
        <p14:creationId xmlns:p14="http://schemas.microsoft.com/office/powerpoint/2010/main" val="3448322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28BB7-D448-C99D-D01F-558F43AA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61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F08F1-7A80-A9CF-F8F5-E6817487CFBD}"/>
              </a:ext>
            </a:extLst>
          </p:cNvPr>
          <p:cNvSpPr txBox="1"/>
          <p:nvPr/>
        </p:nvSpPr>
        <p:spPr>
          <a:xfrm>
            <a:off x="196645" y="2518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RAM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0B377-8081-2076-570A-2E26E89CFDED}"/>
              </a:ext>
            </a:extLst>
          </p:cNvPr>
          <p:cNvSpPr txBox="1"/>
          <p:nvPr/>
        </p:nvSpPr>
        <p:spPr>
          <a:xfrm>
            <a:off x="3441290" y="733246"/>
            <a:ext cx="6096000" cy="6124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400" dirty="0"/>
              <a:t>import </a:t>
            </a:r>
            <a:r>
              <a:rPr lang="en-IN" sz="1400" dirty="0" err="1"/>
              <a:t>myhdl</a:t>
            </a:r>
            <a:endParaRPr lang="en-IN" sz="1400" dirty="0"/>
          </a:p>
          <a:p>
            <a:r>
              <a:rPr lang="en-IN" sz="1400" dirty="0"/>
              <a:t>from </a:t>
            </a:r>
            <a:r>
              <a:rPr lang="en-IN" sz="1400" dirty="0" err="1"/>
              <a:t>myhdl</a:t>
            </a:r>
            <a:r>
              <a:rPr lang="en-IN" sz="1400" dirty="0"/>
              <a:t> import *</a:t>
            </a:r>
          </a:p>
          <a:p>
            <a:r>
              <a:rPr lang="en-IN" sz="1400" dirty="0"/>
              <a:t>@block</a:t>
            </a:r>
          </a:p>
          <a:p>
            <a:r>
              <a:rPr lang="en-IN" sz="1400" dirty="0"/>
              <a:t>def RAM(</a:t>
            </a:r>
            <a:r>
              <a:rPr lang="en-IN" sz="1400" dirty="0" err="1"/>
              <a:t>dout</a:t>
            </a:r>
            <a:r>
              <a:rPr lang="en-IN" sz="1400" dirty="0"/>
              <a:t>, din, </a:t>
            </a:r>
            <a:r>
              <a:rPr lang="en-IN" sz="1400" dirty="0" err="1"/>
              <a:t>addr</a:t>
            </a:r>
            <a:r>
              <a:rPr lang="en-IN" sz="1400" dirty="0"/>
              <a:t>, we, </a:t>
            </a:r>
            <a:r>
              <a:rPr lang="en-IN" sz="1400" dirty="0" err="1"/>
              <a:t>clk</a:t>
            </a:r>
            <a:r>
              <a:rPr lang="en-IN" sz="1400" dirty="0"/>
              <a:t>, depth=128):</a:t>
            </a:r>
          </a:p>
          <a:p>
            <a:r>
              <a:rPr lang="en-IN" sz="1400" dirty="0"/>
              <a:t>    """ Ram model """</a:t>
            </a:r>
          </a:p>
          <a:p>
            <a:r>
              <a:rPr lang="en-IN" sz="1400" dirty="0"/>
              <a:t>    mem = [Signal(</a:t>
            </a:r>
            <a:r>
              <a:rPr lang="en-IN" sz="1400" dirty="0" err="1"/>
              <a:t>intbv</a:t>
            </a:r>
            <a:r>
              <a:rPr lang="en-IN" sz="1400" dirty="0"/>
              <a:t>(0)[8:]) for </a:t>
            </a:r>
            <a:r>
              <a:rPr lang="en-IN" sz="1400" dirty="0" err="1"/>
              <a:t>i</a:t>
            </a:r>
            <a:r>
              <a:rPr lang="en-IN" sz="1400" dirty="0"/>
              <a:t> in range(depth)]</a:t>
            </a:r>
          </a:p>
          <a:p>
            <a:endParaRPr lang="en-IN" sz="1400" dirty="0"/>
          </a:p>
          <a:p>
            <a:r>
              <a:rPr lang="en-IN" sz="1400" dirty="0"/>
              <a:t>    @always(clk.posedge)</a:t>
            </a:r>
          </a:p>
          <a:p>
            <a:r>
              <a:rPr lang="en-IN" sz="1400" dirty="0"/>
              <a:t>    def write():</a:t>
            </a:r>
          </a:p>
          <a:p>
            <a:r>
              <a:rPr lang="en-IN" sz="1400" dirty="0"/>
              <a:t>        if we:</a:t>
            </a:r>
          </a:p>
          <a:p>
            <a:r>
              <a:rPr lang="en-IN" sz="1400" dirty="0"/>
              <a:t>            mem[</a:t>
            </a:r>
            <a:r>
              <a:rPr lang="en-IN" sz="1400" dirty="0" err="1"/>
              <a:t>addr</a:t>
            </a:r>
            <a:r>
              <a:rPr lang="en-IN" sz="1400" dirty="0"/>
              <a:t>].next = din</a:t>
            </a:r>
          </a:p>
          <a:p>
            <a:endParaRPr lang="en-IN" sz="1400" dirty="0"/>
          </a:p>
          <a:p>
            <a:r>
              <a:rPr lang="en-IN" sz="1400" dirty="0"/>
              <a:t>    @always_comb</a:t>
            </a:r>
          </a:p>
          <a:p>
            <a:r>
              <a:rPr lang="en-IN" sz="1400" dirty="0"/>
              <a:t>    def read():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dout.next</a:t>
            </a:r>
            <a:r>
              <a:rPr lang="en-IN" sz="1400" dirty="0"/>
              <a:t> = mem[</a:t>
            </a:r>
            <a:r>
              <a:rPr lang="en-IN" sz="1400" dirty="0" err="1"/>
              <a:t>addr</a:t>
            </a:r>
            <a:r>
              <a:rPr lang="en-IN" sz="1400" dirty="0"/>
              <a:t>]</a:t>
            </a:r>
          </a:p>
          <a:p>
            <a:endParaRPr lang="en-IN" sz="1400" dirty="0"/>
          </a:p>
          <a:p>
            <a:r>
              <a:rPr lang="en-IN" sz="1400" dirty="0"/>
              <a:t>    return instances()</a:t>
            </a:r>
          </a:p>
          <a:p>
            <a:r>
              <a:rPr lang="en-IN" sz="1400" dirty="0"/>
              <a:t>	</a:t>
            </a:r>
          </a:p>
          <a:p>
            <a:r>
              <a:rPr lang="en-IN" sz="1400" dirty="0" err="1"/>
              <a:t>dout</a:t>
            </a:r>
            <a:r>
              <a:rPr lang="en-IN" sz="1400" dirty="0"/>
              <a:t> = Signal(</a:t>
            </a:r>
            <a:r>
              <a:rPr lang="en-IN" sz="1400" dirty="0" err="1"/>
              <a:t>intbv</a:t>
            </a:r>
            <a:r>
              <a:rPr lang="en-IN" sz="1400" dirty="0"/>
              <a:t>(0)[8:])</a:t>
            </a:r>
          </a:p>
          <a:p>
            <a:r>
              <a:rPr lang="en-IN" sz="1400" dirty="0" err="1"/>
              <a:t>dout_v</a:t>
            </a:r>
            <a:r>
              <a:rPr lang="en-IN" sz="1400" dirty="0"/>
              <a:t> = Signal(</a:t>
            </a:r>
            <a:r>
              <a:rPr lang="en-IN" sz="1400" dirty="0" err="1"/>
              <a:t>intbv</a:t>
            </a:r>
            <a:r>
              <a:rPr lang="en-IN" sz="1400" dirty="0"/>
              <a:t>(0)[8:])</a:t>
            </a:r>
          </a:p>
          <a:p>
            <a:r>
              <a:rPr lang="en-IN" sz="1400" dirty="0"/>
              <a:t>din = Signal(</a:t>
            </a:r>
            <a:r>
              <a:rPr lang="en-IN" sz="1400" dirty="0" err="1"/>
              <a:t>intbv</a:t>
            </a:r>
            <a:r>
              <a:rPr lang="en-IN" sz="1400" dirty="0"/>
              <a:t>(0)[8:])</a:t>
            </a:r>
          </a:p>
          <a:p>
            <a:r>
              <a:rPr lang="en-IN" sz="1400" dirty="0" err="1"/>
              <a:t>addr</a:t>
            </a:r>
            <a:r>
              <a:rPr lang="en-IN" sz="1400" dirty="0"/>
              <a:t> = Signal(</a:t>
            </a:r>
            <a:r>
              <a:rPr lang="en-IN" sz="1400" dirty="0" err="1"/>
              <a:t>intbv</a:t>
            </a:r>
            <a:r>
              <a:rPr lang="en-IN" sz="1400" dirty="0"/>
              <a:t>(0)[7:])</a:t>
            </a:r>
          </a:p>
          <a:p>
            <a:r>
              <a:rPr lang="en-IN" sz="1400" dirty="0"/>
              <a:t>we = Signal(bool(0))</a:t>
            </a:r>
          </a:p>
          <a:p>
            <a:r>
              <a:rPr lang="en-IN" sz="1400" dirty="0" err="1"/>
              <a:t>clk</a:t>
            </a:r>
            <a:r>
              <a:rPr lang="en-IN" sz="1400" dirty="0"/>
              <a:t> = Signal(bool(0))</a:t>
            </a:r>
          </a:p>
          <a:p>
            <a:r>
              <a:rPr lang="en-IN" sz="1400" dirty="0"/>
              <a:t>	</a:t>
            </a:r>
          </a:p>
          <a:p>
            <a:r>
              <a:rPr lang="en-IN" sz="1400" dirty="0" err="1"/>
              <a:t>inst</a:t>
            </a:r>
            <a:r>
              <a:rPr lang="en-IN" sz="1400" dirty="0"/>
              <a:t> = RAM(</a:t>
            </a:r>
            <a:r>
              <a:rPr lang="en-IN" sz="1400" dirty="0" err="1"/>
              <a:t>clk</a:t>
            </a:r>
            <a:r>
              <a:rPr lang="en-IN" sz="1400" dirty="0"/>
              <a:t>=</a:t>
            </a:r>
            <a:r>
              <a:rPr lang="en-IN" sz="1400" dirty="0" err="1"/>
              <a:t>clk</a:t>
            </a:r>
            <a:r>
              <a:rPr lang="en-IN" sz="1400" dirty="0"/>
              <a:t>, </a:t>
            </a:r>
            <a:r>
              <a:rPr lang="en-IN" sz="1400" dirty="0" err="1"/>
              <a:t>addr</a:t>
            </a:r>
            <a:r>
              <a:rPr lang="en-IN" sz="1400" dirty="0"/>
              <a:t>=</a:t>
            </a:r>
            <a:r>
              <a:rPr lang="en-IN" sz="1400" dirty="0" err="1"/>
              <a:t>addr</a:t>
            </a:r>
            <a:r>
              <a:rPr lang="en-IN" sz="1400" dirty="0"/>
              <a:t>, we=we, din=din, </a:t>
            </a:r>
            <a:r>
              <a:rPr lang="en-IN" sz="1400" dirty="0" err="1"/>
              <a:t>dout</a:t>
            </a:r>
            <a:r>
              <a:rPr lang="en-IN" sz="1400" dirty="0"/>
              <a:t>=</a:t>
            </a:r>
            <a:r>
              <a:rPr lang="en-IN" sz="1400" dirty="0" err="1"/>
              <a:t>dout</a:t>
            </a:r>
            <a:r>
              <a:rPr lang="en-IN" sz="1400" dirty="0"/>
              <a:t>)</a:t>
            </a:r>
          </a:p>
          <a:p>
            <a:r>
              <a:rPr lang="en-IN" sz="1400" dirty="0" err="1"/>
              <a:t>inst.convert</a:t>
            </a:r>
            <a:r>
              <a:rPr lang="en-IN" sz="1400" dirty="0"/>
              <a:t>(</a:t>
            </a:r>
            <a:r>
              <a:rPr lang="en-IN" sz="1400" dirty="0" err="1"/>
              <a:t>hdl</a:t>
            </a:r>
            <a:r>
              <a:rPr lang="en-IN" sz="1400" dirty="0"/>
              <a:t>="VHDL")</a:t>
            </a:r>
          </a:p>
          <a:p>
            <a:r>
              <a:rPr lang="en-IN" sz="1400" dirty="0" err="1"/>
              <a:t>inst.convert</a:t>
            </a:r>
            <a:r>
              <a:rPr lang="en-IN" sz="1400" dirty="0"/>
              <a:t>(</a:t>
            </a:r>
            <a:r>
              <a:rPr lang="en-IN" sz="1400" dirty="0" err="1"/>
              <a:t>hdl</a:t>
            </a:r>
            <a:r>
              <a:rPr lang="en-IN" sz="1400" dirty="0"/>
              <a:t>="Verilog", testbench=False)</a:t>
            </a:r>
          </a:p>
        </p:txBody>
      </p:sp>
    </p:spTree>
    <p:extLst>
      <p:ext uri="{BB962C8B-B14F-4D97-AF65-F5344CB8AC3E}">
        <p14:creationId xmlns:p14="http://schemas.microsoft.com/office/powerpoint/2010/main" val="243423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ADFD4-3BFA-4290-C3DC-6D47F775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62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579BE-A1AF-8106-42EF-323BA76CAC0D}"/>
              </a:ext>
            </a:extLst>
          </p:cNvPr>
          <p:cNvSpPr txBox="1"/>
          <p:nvPr/>
        </p:nvSpPr>
        <p:spPr>
          <a:xfrm>
            <a:off x="117987" y="25708"/>
            <a:ext cx="7855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RAM –Cont’d.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1086C-851E-9662-783B-39D31C42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19"/>
            <a:ext cx="12192000" cy="59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92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D631E-8B05-01D0-5BC6-F8ACAA98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63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8B31A-C5B6-D9A7-7559-8832EC1E975A}"/>
              </a:ext>
            </a:extLst>
          </p:cNvPr>
          <p:cNvSpPr txBox="1"/>
          <p:nvPr/>
        </p:nvSpPr>
        <p:spPr>
          <a:xfrm>
            <a:off x="196645" y="251851"/>
            <a:ext cx="7855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RAM –Cont’d.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0A710-8C49-EBD0-A7FD-2B6CE67D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565"/>
            <a:ext cx="12192000" cy="569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7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768B2-4333-6C10-112D-8BA1FE1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64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40AE-44FB-5291-F401-BD71AADE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29" y="1266064"/>
            <a:ext cx="4816257" cy="1966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89DC5-46FD-D163-013E-EE1D0B42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4445"/>
            <a:ext cx="6066046" cy="3520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95DBC9-4E25-C975-BC99-ACA880432990}"/>
              </a:ext>
            </a:extLst>
          </p:cNvPr>
          <p:cNvSpPr txBox="1"/>
          <p:nvPr/>
        </p:nvSpPr>
        <p:spPr>
          <a:xfrm>
            <a:off x="196645" y="251851"/>
            <a:ext cx="7855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designs:		RAM –Cont’d.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E2DFF-BA64-AFFE-DA85-A1A33A20B22F}"/>
              </a:ext>
            </a:extLst>
          </p:cNvPr>
          <p:cNvSpPr txBox="1"/>
          <p:nvPr/>
        </p:nvSpPr>
        <p:spPr>
          <a:xfrm>
            <a:off x="1032387" y="3952568"/>
            <a:ext cx="29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Resource utilization 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C4CEE-08C4-155A-40CE-781C4F31E7D1}"/>
              </a:ext>
            </a:extLst>
          </p:cNvPr>
          <p:cNvSpPr txBox="1"/>
          <p:nvPr/>
        </p:nvSpPr>
        <p:spPr>
          <a:xfrm>
            <a:off x="6567948" y="5102942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Power report summary</a:t>
            </a:r>
          </a:p>
        </p:txBody>
      </p:sp>
    </p:spTree>
    <p:extLst>
      <p:ext uri="{BB962C8B-B14F-4D97-AF65-F5344CB8AC3E}">
        <p14:creationId xmlns:p14="http://schemas.microsoft.com/office/powerpoint/2010/main" val="201160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E31AA-AF5F-456F-ACDD-02CE091B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16" y="677802"/>
            <a:ext cx="10009101" cy="45627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119F9C-7303-4CCA-A2A2-674A7E1F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87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519679-C024-D7B5-E232-32A8E6D2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" y="432619"/>
            <a:ext cx="10245213" cy="61844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31578-F8A7-4EAF-8B39-59BCBC20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204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A944B-EBD2-0ED6-7117-7E9AC241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9" y="605237"/>
            <a:ext cx="8015922" cy="47238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D70465-30DB-4A4B-8E3F-BA5E7829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C922-00BD-488B-848D-49DE5635C3D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88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4150</Words>
  <Application>Microsoft Office PowerPoint</Application>
  <PresentationFormat>Widescreen</PresentationFormat>
  <Paragraphs>758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Zakir Hussain .</dc:creator>
  <cp:lastModifiedBy>Zakir Hussain .</cp:lastModifiedBy>
  <cp:revision>33</cp:revision>
  <dcterms:created xsi:type="dcterms:W3CDTF">2023-12-10T18:36:39Z</dcterms:created>
  <dcterms:modified xsi:type="dcterms:W3CDTF">2023-12-17T08:27:30Z</dcterms:modified>
</cp:coreProperties>
</file>